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5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6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7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8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9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theme/theme10.xml" ContentType="application/vnd.openxmlformats-officedocument.theme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1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2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theme/theme13.xml" ContentType="application/vnd.openxmlformats-officedocument.theme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theme/theme14.xml" ContentType="application/vnd.openxmlformats-officedocument.theme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15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theme/theme16.xml" ContentType="application/vnd.openxmlformats-officedocument.theme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theme/theme17.xml" ContentType="application/vnd.openxmlformats-officedocument.theme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18.xml" ContentType="application/vnd.openxmlformats-officedocument.theme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  <p:sldMasterId id="2147483678" r:id="rId3"/>
    <p:sldMasterId id="2147483693" r:id="rId4"/>
    <p:sldMasterId id="2147483708" r:id="rId5"/>
    <p:sldMasterId id="2147483723" r:id="rId6"/>
    <p:sldMasterId id="2147483738" r:id="rId7"/>
    <p:sldMasterId id="2147483753" r:id="rId8"/>
    <p:sldMasterId id="2147483768" r:id="rId9"/>
    <p:sldMasterId id="2147483783" r:id="rId10"/>
    <p:sldMasterId id="2147483798" r:id="rId11"/>
    <p:sldMasterId id="2147483813" r:id="rId12"/>
    <p:sldMasterId id="2147483828" r:id="rId13"/>
    <p:sldMasterId id="2147483843" r:id="rId14"/>
    <p:sldMasterId id="2147483858" r:id="rId15"/>
    <p:sldMasterId id="2147483873" r:id="rId16"/>
    <p:sldMasterId id="2147483888" r:id="rId17"/>
    <p:sldMasterId id="2147483903" r:id="rId18"/>
    <p:sldMasterId id="2147483918" r:id="rId19"/>
  </p:sldMasterIdLst>
  <p:notesMasterIdLst>
    <p:notesMasterId r:id="rId63"/>
  </p:notesMasterIdLst>
  <p:sldIdLst>
    <p:sldId id="256" r:id="rId20"/>
    <p:sldId id="554" r:id="rId21"/>
    <p:sldId id="552" r:id="rId22"/>
    <p:sldId id="558" r:id="rId23"/>
    <p:sldId id="555" r:id="rId24"/>
    <p:sldId id="556" r:id="rId25"/>
    <p:sldId id="553" r:id="rId26"/>
    <p:sldId id="598" r:id="rId27"/>
    <p:sldId id="599" r:id="rId28"/>
    <p:sldId id="600" r:id="rId29"/>
    <p:sldId id="601" r:id="rId30"/>
    <p:sldId id="602" r:id="rId31"/>
    <p:sldId id="603" r:id="rId32"/>
    <p:sldId id="604" r:id="rId33"/>
    <p:sldId id="605" r:id="rId34"/>
    <p:sldId id="606" r:id="rId35"/>
    <p:sldId id="607" r:id="rId36"/>
    <p:sldId id="597" r:id="rId37"/>
    <p:sldId id="609" r:id="rId38"/>
    <p:sldId id="610" r:id="rId39"/>
    <p:sldId id="611" r:id="rId40"/>
    <p:sldId id="612" r:id="rId41"/>
    <p:sldId id="613" r:id="rId42"/>
    <p:sldId id="615" r:id="rId43"/>
    <p:sldId id="616" r:id="rId44"/>
    <p:sldId id="617" r:id="rId45"/>
    <p:sldId id="618" r:id="rId46"/>
    <p:sldId id="619" r:id="rId47"/>
    <p:sldId id="621" r:id="rId48"/>
    <p:sldId id="622" r:id="rId49"/>
    <p:sldId id="623" r:id="rId50"/>
    <p:sldId id="624" r:id="rId51"/>
    <p:sldId id="625" r:id="rId52"/>
    <p:sldId id="626" r:id="rId53"/>
    <p:sldId id="627" r:id="rId54"/>
    <p:sldId id="628" r:id="rId55"/>
    <p:sldId id="630" r:id="rId56"/>
    <p:sldId id="631" r:id="rId57"/>
    <p:sldId id="632" r:id="rId58"/>
    <p:sldId id="635" r:id="rId59"/>
    <p:sldId id="633" r:id="rId60"/>
    <p:sldId id="614" r:id="rId61"/>
    <p:sldId id="562" r:id="rId6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ojing" initials="jg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3B91"/>
    <a:srgbClr val="0C388F"/>
    <a:srgbClr val="FFC000"/>
    <a:srgbClr val="34A8E7"/>
    <a:srgbClr val="073683"/>
    <a:srgbClr val="0E1734"/>
    <a:srgbClr val="FFDB4F"/>
    <a:srgbClr val="313D87"/>
    <a:srgbClr val="1352A8"/>
    <a:srgbClr val="264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8" autoAdjust="0"/>
    <p:restoredTop sz="94660"/>
  </p:normalViewPr>
  <p:slideViewPr>
    <p:cSldViewPr snapToGrid="0">
      <p:cViewPr varScale="1">
        <p:scale>
          <a:sx n="78" d="100"/>
          <a:sy n="78" d="100"/>
        </p:scale>
        <p:origin x="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7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slide" Target="slides/slide31.xml"/><Relationship Id="rId55" Type="http://schemas.openxmlformats.org/officeDocument/2006/relationships/slide" Target="slides/slide36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0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slide" Target="slides/slide34.xml"/><Relationship Id="rId58" Type="http://schemas.openxmlformats.org/officeDocument/2006/relationships/slide" Target="slides/slide39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2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openxmlformats.org/officeDocument/2006/relationships/slide" Target="slides/slide37.xml"/><Relationship Id="rId64" Type="http://schemas.openxmlformats.org/officeDocument/2006/relationships/commentAuthors" Target="commentAuthor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2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59" Type="http://schemas.openxmlformats.org/officeDocument/2006/relationships/slide" Target="slides/slide40.xml"/><Relationship Id="rId67" Type="http://schemas.openxmlformats.org/officeDocument/2006/relationships/theme" Target="theme/theme1.xml"/><Relationship Id="rId20" Type="http://schemas.openxmlformats.org/officeDocument/2006/relationships/slide" Target="slides/slide1.xml"/><Relationship Id="rId41" Type="http://schemas.openxmlformats.org/officeDocument/2006/relationships/slide" Target="slides/slide22.xml"/><Relationship Id="rId54" Type="http://schemas.openxmlformats.org/officeDocument/2006/relationships/slide" Target="slides/slide35.xml"/><Relationship Id="rId62" Type="http://schemas.openxmlformats.org/officeDocument/2006/relationships/slide" Target="slides/slide4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slide" Target="slides/slide30.xml"/><Relationship Id="rId57" Type="http://schemas.openxmlformats.org/officeDocument/2006/relationships/slide" Target="slides/slide38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slide" Target="slides/slide33.xml"/><Relationship Id="rId60" Type="http://schemas.openxmlformats.org/officeDocument/2006/relationships/slide" Target="slides/slide41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2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2DAA7-95A8-4171-9D29-C4679764335D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EB113-6551-465E-8A23-347C457081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8.sv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8.svg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8.svg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8.svg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8.sv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8.svg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8.svg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8.sv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8.sv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8.sv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8.svg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8.sv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8.sv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8.sv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4" Type="http://schemas.openxmlformats.org/officeDocument/2006/relationships/image" Target="../media/image8.svg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0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8.svg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8.sv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8.svg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8.svg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8.svg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8.sv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8.svg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8.svg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8.svg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8.svg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8.svg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8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8.svg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8.svg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1.xml"/><Relationship Id="rId4" Type="http://schemas.openxmlformats.org/officeDocument/2006/relationships/image" Target="../media/image8.svg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8.svg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8.svg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8.svg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8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8.svg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8.svg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8.svg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2.xml"/><Relationship Id="rId4" Type="http://schemas.openxmlformats.org/officeDocument/2006/relationships/image" Target="../media/image8.svg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8.svg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8.svg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8.svg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8.svg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8.svg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8.svg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8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8.svg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4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8.svg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8.svg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8.svg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8.svg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8.svg"/></Relationships>
</file>

<file path=ppt/slideLayouts/_rels/slideLayout1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8.svg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8.svg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4.xml"/><Relationship Id="rId4" Type="http://schemas.openxmlformats.org/officeDocument/2006/relationships/image" Target="../media/image8.svg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8.svg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8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8.svg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8.svg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8.svg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8.svg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8.svg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5.xml"/><Relationship Id="rId4" Type="http://schemas.openxmlformats.org/officeDocument/2006/relationships/image" Target="../media/image8.svg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6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8.svg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8.svg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8.svg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8.svg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6.xml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8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8.svg"/></Relationships>
</file>

<file path=ppt/slideLayouts/_rels/slideLayout2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8.svg"/></Relationships>
</file>

<file path=ppt/slideLayouts/_rels/slideLayout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8.svg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2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8.svg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8.svg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8.svg"/></Relationships>
</file>

<file path=ppt/slideLayouts/_rels/slideLayout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8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/Relationships>
</file>

<file path=ppt/slideLayouts/_rels/slideLayout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8.svg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8.svg"/></Relationships>
</file>

<file path=ppt/slideLayouts/_rels/slideLayout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8.svg"/></Relationships>
</file>

<file path=ppt/slideLayouts/_rels/slideLayout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7.xml"/><Relationship Id="rId4" Type="http://schemas.openxmlformats.org/officeDocument/2006/relationships/image" Target="../media/image8.svg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8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8.svg"/></Relationships>
</file>

<file path=ppt/slideLayouts/_rels/slideLayout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8.svg"/></Relationships>
</file>

<file path=ppt/slideLayouts/_rels/slideLayout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8.svg"/></Relationships>
</file>

<file path=ppt/slideLayouts/_rels/slideLayout2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8.svg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/Relationships>
</file>

<file path=ppt/slideLayouts/_rels/slideLayout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8.svg"/></Relationships>
</file>

<file path=ppt/slideLayouts/_rels/slideLayout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8.svg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8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8.svg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9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2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8.svg"/></Relationships>
</file>

<file path=ppt/slideLayouts/_rels/slideLayout2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8.svg"/></Relationships>
</file>

<file path=ppt/slideLayouts/_rels/slideLayout2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8.svg"/></Relationships>
</file>

<file path=ppt/slideLayouts/_rels/slideLayout2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8.svg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svg"/></Relationships>
</file>

<file path=ppt/slideLayouts/_rels/slideLayout2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9.xml"/></Relationships>
</file>

<file path=ppt/slideLayouts/_rels/slideLayout2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8.svg"/></Relationships>
</file>

<file path=ppt/slideLayouts/_rels/slideLayout2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8.svg"/></Relationships>
</file>

<file path=ppt/slideLayouts/_rels/slideLayout2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8.svg"/></Relationships>
</file>

<file path=ppt/slideLayouts/_rels/slideLayout2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8.svg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8.sv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8.sv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8.sv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8.sv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8.svg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8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8.svg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8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8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8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8.svg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8.sv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8.sv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8.sv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8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8.sv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8.sv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8.sv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8.svg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/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/>
          <p:cNvSpPr txBox="1"/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/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/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✎ </a:t>
            </a:r>
            <a:endParaRPr kumimoji="0" lang="zh-CN" altLang="en-US" sz="3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>
            <a:fillRect/>
          </a:stretch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/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/>
          <p:cNvCxnSpPr/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>
            <a:fillRect/>
          </a:stretch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/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/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>
              <a:fillRect/>
            </a:stretch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/>
          <p:cNvSpPr txBox="1"/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t>2024/8/20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2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slideLayout" Target="../slideLayouts/slideLayout14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8.xml"/><Relationship Id="rId13" Type="http://schemas.openxmlformats.org/officeDocument/2006/relationships/slideLayout" Target="../slideLayouts/slideLayout153.xml"/><Relationship Id="rId3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7.xml"/><Relationship Id="rId12" Type="http://schemas.openxmlformats.org/officeDocument/2006/relationships/slideLayout" Target="../slideLayouts/slideLayout152.xml"/><Relationship Id="rId2" Type="http://schemas.openxmlformats.org/officeDocument/2006/relationships/slideLayout" Target="../slideLayouts/slideLayout14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1.xml"/><Relationship Id="rId6" Type="http://schemas.openxmlformats.org/officeDocument/2006/relationships/slideLayout" Target="../slideLayouts/slideLayout146.xml"/><Relationship Id="rId11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45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4.xml"/><Relationship Id="rId9" Type="http://schemas.openxmlformats.org/officeDocument/2006/relationships/slideLayout" Target="../slideLayouts/slideLayout149.xml"/><Relationship Id="rId14" Type="http://schemas.openxmlformats.org/officeDocument/2006/relationships/slideLayout" Target="../slideLayouts/slideLayout15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5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slideLayout" Target="../slideLayouts/slideLayout168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Relationship Id="rId14" Type="http://schemas.openxmlformats.org/officeDocument/2006/relationships/slideLayout" Target="../slideLayouts/slideLayout18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0.xml"/><Relationship Id="rId13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85.xml"/><Relationship Id="rId7" Type="http://schemas.openxmlformats.org/officeDocument/2006/relationships/slideLayout" Target="../slideLayouts/slideLayout189.xml"/><Relationship Id="rId12" Type="http://schemas.openxmlformats.org/officeDocument/2006/relationships/slideLayout" Target="../slideLayouts/slideLayout194.xml"/><Relationship Id="rId2" Type="http://schemas.openxmlformats.org/officeDocument/2006/relationships/slideLayout" Target="../slideLayouts/slideLayout18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8.xml"/><Relationship Id="rId11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87.xml"/><Relationship Id="rId15" Type="http://schemas.openxmlformats.org/officeDocument/2006/relationships/theme" Target="../theme/theme14.xml"/><Relationship Id="rId10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86.xml"/><Relationship Id="rId9" Type="http://schemas.openxmlformats.org/officeDocument/2006/relationships/slideLayout" Target="../slideLayouts/slideLayout191.xml"/><Relationship Id="rId14" Type="http://schemas.openxmlformats.org/officeDocument/2006/relationships/slideLayout" Target="../slideLayouts/slideLayout19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4.xml"/><Relationship Id="rId13" Type="http://schemas.openxmlformats.org/officeDocument/2006/relationships/slideLayout" Target="../slideLayouts/slideLayout209.xml"/><Relationship Id="rId3" Type="http://schemas.openxmlformats.org/officeDocument/2006/relationships/slideLayout" Target="../slideLayouts/slideLayout199.xml"/><Relationship Id="rId7" Type="http://schemas.openxmlformats.org/officeDocument/2006/relationships/slideLayout" Target="../slideLayouts/slideLayout203.xml"/><Relationship Id="rId12" Type="http://schemas.openxmlformats.org/officeDocument/2006/relationships/slideLayout" Target="../slideLayouts/slideLayout208.xml"/><Relationship Id="rId2" Type="http://schemas.openxmlformats.org/officeDocument/2006/relationships/slideLayout" Target="../slideLayouts/slideLayout19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202.xml"/><Relationship Id="rId11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201.xml"/><Relationship Id="rId15" Type="http://schemas.openxmlformats.org/officeDocument/2006/relationships/theme" Target="../theme/theme15.xml"/><Relationship Id="rId10" Type="http://schemas.openxmlformats.org/officeDocument/2006/relationships/slideLayout" Target="../slideLayouts/slideLayout206.xml"/><Relationship Id="rId4" Type="http://schemas.openxmlformats.org/officeDocument/2006/relationships/slideLayout" Target="../slideLayouts/slideLayout200.xml"/><Relationship Id="rId9" Type="http://schemas.openxmlformats.org/officeDocument/2006/relationships/slideLayout" Target="../slideLayouts/slideLayout205.xml"/><Relationship Id="rId14" Type="http://schemas.openxmlformats.org/officeDocument/2006/relationships/slideLayout" Target="../slideLayouts/slideLayout210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8.xml"/><Relationship Id="rId13" Type="http://schemas.openxmlformats.org/officeDocument/2006/relationships/slideLayout" Target="../slideLayouts/slideLayout223.xml"/><Relationship Id="rId3" Type="http://schemas.openxmlformats.org/officeDocument/2006/relationships/slideLayout" Target="../slideLayouts/slideLayout213.xml"/><Relationship Id="rId7" Type="http://schemas.openxmlformats.org/officeDocument/2006/relationships/slideLayout" Target="../slideLayouts/slideLayout217.xml"/><Relationship Id="rId12" Type="http://schemas.openxmlformats.org/officeDocument/2006/relationships/slideLayout" Target="../slideLayouts/slideLayout222.xml"/><Relationship Id="rId2" Type="http://schemas.openxmlformats.org/officeDocument/2006/relationships/slideLayout" Target="../slideLayouts/slideLayout21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11.xml"/><Relationship Id="rId6" Type="http://schemas.openxmlformats.org/officeDocument/2006/relationships/slideLayout" Target="../slideLayouts/slideLayout216.xml"/><Relationship Id="rId11" Type="http://schemas.openxmlformats.org/officeDocument/2006/relationships/slideLayout" Target="../slideLayouts/slideLayout221.xml"/><Relationship Id="rId5" Type="http://schemas.openxmlformats.org/officeDocument/2006/relationships/slideLayout" Target="../slideLayouts/slideLayout215.xml"/><Relationship Id="rId15" Type="http://schemas.openxmlformats.org/officeDocument/2006/relationships/theme" Target="../theme/theme16.xml"/><Relationship Id="rId10" Type="http://schemas.openxmlformats.org/officeDocument/2006/relationships/slideLayout" Target="../slideLayouts/slideLayout220.xml"/><Relationship Id="rId4" Type="http://schemas.openxmlformats.org/officeDocument/2006/relationships/slideLayout" Target="../slideLayouts/slideLayout214.xml"/><Relationship Id="rId9" Type="http://schemas.openxmlformats.org/officeDocument/2006/relationships/slideLayout" Target="../slideLayouts/slideLayout219.xml"/><Relationship Id="rId14" Type="http://schemas.openxmlformats.org/officeDocument/2006/relationships/slideLayout" Target="../slideLayouts/slideLayout22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2.xml"/><Relationship Id="rId13" Type="http://schemas.openxmlformats.org/officeDocument/2006/relationships/slideLayout" Target="../slideLayouts/slideLayout237.xml"/><Relationship Id="rId3" Type="http://schemas.openxmlformats.org/officeDocument/2006/relationships/slideLayout" Target="../slideLayouts/slideLayout227.xml"/><Relationship Id="rId7" Type="http://schemas.openxmlformats.org/officeDocument/2006/relationships/slideLayout" Target="../slideLayouts/slideLayout231.xml"/><Relationship Id="rId12" Type="http://schemas.openxmlformats.org/officeDocument/2006/relationships/slideLayout" Target="../slideLayouts/slideLayout236.xml"/><Relationship Id="rId2" Type="http://schemas.openxmlformats.org/officeDocument/2006/relationships/slideLayout" Target="../slideLayouts/slideLayout22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25.xml"/><Relationship Id="rId6" Type="http://schemas.openxmlformats.org/officeDocument/2006/relationships/slideLayout" Target="../slideLayouts/slideLayout230.xml"/><Relationship Id="rId11" Type="http://schemas.openxmlformats.org/officeDocument/2006/relationships/slideLayout" Target="../slideLayouts/slideLayout235.xml"/><Relationship Id="rId5" Type="http://schemas.openxmlformats.org/officeDocument/2006/relationships/slideLayout" Target="../slideLayouts/slideLayout229.xml"/><Relationship Id="rId15" Type="http://schemas.openxmlformats.org/officeDocument/2006/relationships/theme" Target="../theme/theme17.xml"/><Relationship Id="rId10" Type="http://schemas.openxmlformats.org/officeDocument/2006/relationships/slideLayout" Target="../slideLayouts/slideLayout234.xml"/><Relationship Id="rId4" Type="http://schemas.openxmlformats.org/officeDocument/2006/relationships/slideLayout" Target="../slideLayouts/slideLayout228.xml"/><Relationship Id="rId9" Type="http://schemas.openxmlformats.org/officeDocument/2006/relationships/slideLayout" Target="../slideLayouts/slideLayout233.xml"/><Relationship Id="rId14" Type="http://schemas.openxmlformats.org/officeDocument/2006/relationships/slideLayout" Target="../slideLayouts/slideLayout238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6.xml"/><Relationship Id="rId13" Type="http://schemas.openxmlformats.org/officeDocument/2006/relationships/slideLayout" Target="../slideLayouts/slideLayout251.xml"/><Relationship Id="rId3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245.xml"/><Relationship Id="rId12" Type="http://schemas.openxmlformats.org/officeDocument/2006/relationships/slideLayout" Target="../slideLayouts/slideLayout250.xml"/><Relationship Id="rId2" Type="http://schemas.openxmlformats.org/officeDocument/2006/relationships/slideLayout" Target="../slideLayouts/slideLayout24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39.xml"/><Relationship Id="rId6" Type="http://schemas.openxmlformats.org/officeDocument/2006/relationships/slideLayout" Target="../slideLayouts/slideLayout244.xml"/><Relationship Id="rId11" Type="http://schemas.openxmlformats.org/officeDocument/2006/relationships/slideLayout" Target="../slideLayouts/slideLayout249.xml"/><Relationship Id="rId5" Type="http://schemas.openxmlformats.org/officeDocument/2006/relationships/slideLayout" Target="../slideLayouts/slideLayout243.xml"/><Relationship Id="rId15" Type="http://schemas.openxmlformats.org/officeDocument/2006/relationships/theme" Target="../theme/theme18.xml"/><Relationship Id="rId10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42.xml"/><Relationship Id="rId9" Type="http://schemas.openxmlformats.org/officeDocument/2006/relationships/slideLayout" Target="../slideLayouts/slideLayout247.xml"/><Relationship Id="rId14" Type="http://schemas.openxmlformats.org/officeDocument/2006/relationships/slideLayout" Target="../slideLayouts/slideLayout252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0.xml"/><Relationship Id="rId13" Type="http://schemas.openxmlformats.org/officeDocument/2006/relationships/slideLayout" Target="../slideLayouts/slideLayout265.xml"/><Relationship Id="rId3" Type="http://schemas.openxmlformats.org/officeDocument/2006/relationships/slideLayout" Target="../slideLayouts/slideLayout255.xml"/><Relationship Id="rId7" Type="http://schemas.openxmlformats.org/officeDocument/2006/relationships/slideLayout" Target="../slideLayouts/slideLayout259.xml"/><Relationship Id="rId12" Type="http://schemas.openxmlformats.org/officeDocument/2006/relationships/slideLayout" Target="../slideLayouts/slideLayout264.xml"/><Relationship Id="rId2" Type="http://schemas.openxmlformats.org/officeDocument/2006/relationships/slideLayout" Target="../slideLayouts/slideLayout25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53.xml"/><Relationship Id="rId6" Type="http://schemas.openxmlformats.org/officeDocument/2006/relationships/slideLayout" Target="../slideLayouts/slideLayout258.xml"/><Relationship Id="rId11" Type="http://schemas.openxmlformats.org/officeDocument/2006/relationships/slideLayout" Target="../slideLayouts/slideLayout263.xml"/><Relationship Id="rId5" Type="http://schemas.openxmlformats.org/officeDocument/2006/relationships/slideLayout" Target="../slideLayouts/slideLayout257.xml"/><Relationship Id="rId15" Type="http://schemas.openxmlformats.org/officeDocument/2006/relationships/theme" Target="../theme/theme19.xml"/><Relationship Id="rId10" Type="http://schemas.openxmlformats.org/officeDocument/2006/relationships/slideLayout" Target="../slideLayouts/slideLayout262.xml"/><Relationship Id="rId4" Type="http://schemas.openxmlformats.org/officeDocument/2006/relationships/slideLayout" Target="../slideLayouts/slideLayout256.xml"/><Relationship Id="rId9" Type="http://schemas.openxmlformats.org/officeDocument/2006/relationships/slideLayout" Target="../slideLayouts/slideLayout261.xml"/><Relationship Id="rId14" Type="http://schemas.openxmlformats.org/officeDocument/2006/relationships/slideLayout" Target="../slideLayouts/slideLayout26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9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Relationship Id="rId14" Type="http://schemas.openxmlformats.org/officeDocument/2006/relationships/slideLayout" Target="../slideLayouts/slideLayout11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slideLayout" Target="../slideLayouts/slideLayout125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slideLayout" Target="../slideLayouts/slideLayout1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  <p:sldLayoutId id="2147483810" r:id="rId12"/>
    <p:sldLayoutId id="2147483811" r:id="rId13"/>
    <p:sldLayoutId id="214748381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  <p:sldLayoutId id="2147483856" r:id="rId13"/>
    <p:sldLayoutId id="2147483857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  <p:sldLayoutId id="2147483885" r:id="rId12"/>
    <p:sldLayoutId id="2147483886" r:id="rId13"/>
    <p:sldLayoutId id="2147483887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  <p:sldLayoutId id="2147483916" r:id="rId13"/>
    <p:sldLayoutId id="2147483917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19" r:id="rId1"/>
    <p:sldLayoutId id="2147483920" r:id="rId2"/>
    <p:sldLayoutId id="2147483921" r:id="rId3"/>
    <p:sldLayoutId id="2147483922" r:id="rId4"/>
    <p:sldLayoutId id="2147483923" r:id="rId5"/>
    <p:sldLayoutId id="2147483924" r:id="rId6"/>
    <p:sldLayoutId id="2147483925" r:id="rId7"/>
    <p:sldLayoutId id="2147483926" r:id="rId8"/>
    <p:sldLayoutId id="2147483927" r:id="rId9"/>
    <p:sldLayoutId id="2147483928" r:id="rId10"/>
    <p:sldLayoutId id="2147483929" r:id="rId11"/>
    <p:sldLayoutId id="2147483930" r:id="rId12"/>
    <p:sldLayoutId id="2147483931" r:id="rId13"/>
    <p:sldLayoutId id="214748393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>
            <a:fillRect/>
          </a:stretch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43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3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45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025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71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anose="05040102010807070707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slideLayout" Target="../slideLayouts/slideLayout8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89.xml"/><Relationship Id="rId1" Type="http://schemas.openxmlformats.org/officeDocument/2006/relationships/tags" Target="../tags/tag13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89.xml"/><Relationship Id="rId1" Type="http://schemas.openxmlformats.org/officeDocument/2006/relationships/tags" Target="../tags/tag14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tags" Target="../tags/tag17.xml"/><Relationship Id="rId7" Type="http://schemas.openxmlformats.org/officeDocument/2006/relationships/image" Target="../media/image34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45.xml"/><Relationship Id="rId4" Type="http://schemas.openxmlformats.org/officeDocument/2006/relationships/tags" Target="../tags/tag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7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tags" Target="../tags/tag23.xml"/><Relationship Id="rId7" Type="http://schemas.openxmlformats.org/officeDocument/2006/relationships/image" Target="../media/image38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198.xml"/><Relationship Id="rId5" Type="http://schemas.openxmlformats.org/officeDocument/2006/relationships/tags" Target="../tags/tag25.xml"/><Relationship Id="rId10" Type="http://schemas.openxmlformats.org/officeDocument/2006/relationships/image" Target="../media/image41.png"/><Relationship Id="rId4" Type="http://schemas.openxmlformats.org/officeDocument/2006/relationships/tags" Target="../tags/tag24.xml"/><Relationship Id="rId9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slideLayout" Target="../slideLayouts/slideLayout25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45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44.png"/><Relationship Id="rId5" Type="http://schemas.openxmlformats.org/officeDocument/2006/relationships/slideLayout" Target="../slideLayouts/slideLayout243.xml"/><Relationship Id="rId4" Type="http://schemas.openxmlformats.org/officeDocument/2006/relationships/tags" Target="../tags/tag3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952840" y="2139891"/>
            <a:ext cx="5297131" cy="279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语句时，若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语句的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判断条件成立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（判断条件的布尔值为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），执行之后的代码段；若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语句的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判断条件不成立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（判断条件的布尔值为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），跳出选择结构，继续向下执行。</a:t>
            </a:r>
          </a:p>
        </p:txBody>
      </p:sp>
      <p:sp>
        <p:nvSpPr>
          <p:cNvPr id="6" name="标题 1"/>
          <p:cNvSpPr txBox="1"/>
          <p:nvPr/>
        </p:nvSpPr>
        <p:spPr>
          <a:xfrm>
            <a:off x="1641683" y="403316"/>
            <a:ext cx="8360079" cy="53403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if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语句</a:t>
            </a:r>
          </a:p>
        </p:txBody>
      </p:sp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3155" y="1869439"/>
            <a:ext cx="4496004" cy="3403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8108543" y="5381891"/>
            <a:ext cx="1765227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en-US" altLang="zh-CN" sz="1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zh-CN" sz="1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语句的执行流程</a:t>
            </a:r>
            <a:endParaRPr lang="zh-CN" altLang="en-US" sz="1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53135" y="5189220"/>
            <a:ext cx="3628390" cy="11569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112363" y="1347190"/>
            <a:ext cx="10294071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一些场景不仅需要处理满足条件的情况，也需要对不满足条件的情况做特殊处理。因此，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提供了可以同时处理满足和不满足条件的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if-else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5" name="标题 1"/>
          <p:cNvSpPr txBox="1"/>
          <p:nvPr/>
        </p:nvSpPr>
        <p:spPr>
          <a:xfrm>
            <a:off x="1771054" y="438715"/>
            <a:ext cx="8360079" cy="53403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if-else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语句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251961" y="3341509"/>
            <a:ext cx="5797563" cy="2308326"/>
            <a:chOff x="617346" y="3124829"/>
            <a:chExt cx="5797563" cy="1264610"/>
          </a:xfrm>
        </p:grpSpPr>
        <p:sp>
          <p:nvSpPr>
            <p:cNvPr id="11" name="矩形 10"/>
            <p:cNvSpPr/>
            <p:nvPr/>
          </p:nvSpPr>
          <p:spPr>
            <a:xfrm>
              <a:off x="617346" y="3124830"/>
              <a:ext cx="5797562" cy="1264609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en-US" altLang="zh-CN" sz="24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24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24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en-US" altLang="zh-CN" sz="24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316479" y="3124829"/>
              <a:ext cx="1098430" cy="258134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449" y="2789025"/>
            <a:ext cx="2577364" cy="3127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58990" y="3553364"/>
            <a:ext cx="2183503" cy="188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zh-CN" altLang="en-US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判断条件</a:t>
            </a: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代码块</a:t>
            </a: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else:</a:t>
            </a: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015327" y="2098220"/>
            <a:ext cx="508067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if-else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语句时，若判断条件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，执行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语句之后的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；若判断条件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不成立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，执行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语句之后的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5" name="标题 1"/>
          <p:cNvSpPr txBox="1"/>
          <p:nvPr/>
        </p:nvSpPr>
        <p:spPr>
          <a:xfrm>
            <a:off x="1580595" y="454170"/>
            <a:ext cx="8360079" cy="53403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if-else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语句</a:t>
            </a:r>
          </a:p>
        </p:txBody>
      </p:sp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518" y="1544182"/>
            <a:ext cx="4998067" cy="34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7692429" y="5306715"/>
            <a:ext cx="2248244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en-US" altLang="zh-CN" sz="1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if-else</a:t>
            </a:r>
            <a:r>
              <a:rPr lang="zh-CN" altLang="zh-CN" sz="1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语句的执行流程</a:t>
            </a:r>
            <a:endParaRPr lang="zh-CN" altLang="en-US" sz="1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91565" y="4498975"/>
            <a:ext cx="2893695" cy="1724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/>
          <p:nvPr/>
        </p:nvSpPr>
        <p:spPr>
          <a:xfrm>
            <a:off x="1736850" y="445909"/>
            <a:ext cx="8360079" cy="53403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if-elif-else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语句</a:t>
            </a: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1203488" y="1225637"/>
            <a:ext cx="9785022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除了提供单分支和双分支条件语句外，还提供多分支条件语句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20725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if-</a:t>
            </a:r>
            <a:r>
              <a:rPr lang="en-US" altLang="zh-CN" sz="2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elif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-else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。多分支条件语句用于处理单分支和双分支无法处理的情况。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356892" y="2644462"/>
            <a:ext cx="5797563" cy="3539434"/>
            <a:chOff x="617346" y="3124829"/>
            <a:chExt cx="5797563" cy="1939069"/>
          </a:xfrm>
        </p:grpSpPr>
        <p:sp>
          <p:nvSpPr>
            <p:cNvPr id="7" name="矩形 6"/>
            <p:cNvSpPr/>
            <p:nvPr/>
          </p:nvSpPr>
          <p:spPr>
            <a:xfrm>
              <a:off x="617346" y="3124831"/>
              <a:ext cx="5797562" cy="1939067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316479" y="3124829"/>
              <a:ext cx="1098430" cy="258134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961" y="2850580"/>
            <a:ext cx="2577364" cy="3127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371535" y="2747571"/>
            <a:ext cx="1768276" cy="333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zh-CN" altLang="en-US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判断条件</a:t>
            </a: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</a:t>
            </a:r>
          </a:p>
          <a:p>
            <a:pPr>
              <a:lnSpc>
                <a:spcPct val="130000"/>
              </a:lnSpc>
            </a:pP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  <a:p>
            <a:pPr>
              <a:lnSpc>
                <a:spcPct val="130000"/>
              </a:lnSpc>
            </a:pP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elif </a:t>
            </a:r>
            <a:r>
              <a:rPr lang="zh-CN" altLang="en-US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判断条件</a:t>
            </a: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</a:t>
            </a:r>
          </a:p>
          <a:p>
            <a:pPr>
              <a:lnSpc>
                <a:spcPct val="130000"/>
              </a:lnSpc>
            </a:pP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  <a:p>
            <a:pPr>
              <a:lnSpc>
                <a:spcPct val="130000"/>
              </a:lnSpc>
            </a:pP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elif </a:t>
            </a:r>
            <a:r>
              <a:rPr lang="zh-CN" altLang="en-US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判断条件</a:t>
            </a: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3:</a:t>
            </a:r>
          </a:p>
          <a:p>
            <a:pPr>
              <a:lnSpc>
                <a:spcPct val="130000"/>
              </a:lnSpc>
            </a:pP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  <a:p>
            <a:pPr>
              <a:lnSpc>
                <a:spcPct val="130000"/>
              </a:lnSpc>
            </a:pP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</a:t>
            </a:r>
          </a:p>
          <a:p>
            <a:pPr>
              <a:lnSpc>
                <a:spcPct val="130000"/>
              </a:lnSpc>
            </a:pP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else:</a:t>
            </a:r>
          </a:p>
          <a:p>
            <a:pPr>
              <a:lnSpc>
                <a:spcPct val="130000"/>
              </a:lnSpc>
            </a:pP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/>
          <p:nvPr/>
        </p:nvSpPr>
        <p:spPr>
          <a:xfrm>
            <a:off x="1717098" y="416829"/>
            <a:ext cx="8360079" cy="53403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if-elif-else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语句</a:t>
            </a: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168341" y="1897770"/>
            <a:ext cx="4663085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if-elif-else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语句时，若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条件成立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，执行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语句之后的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；若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条件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不成立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，判断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elif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语句的判断条件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：条件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则执行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elif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语句之后的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，否则继续向下执行。以此类推，直至所有的判断条件均不成立，执行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else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语句之后的代码段。</a:t>
            </a:r>
          </a:p>
        </p:txBody>
      </p:sp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780" y="2231390"/>
            <a:ext cx="5229860" cy="308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541265" y="5403356"/>
            <a:ext cx="2654316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en-US" altLang="zh-CN" sz="1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if-elif-else</a:t>
            </a:r>
            <a:r>
              <a:rPr lang="zh-CN" altLang="zh-CN" sz="1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语句的执行流程</a:t>
            </a:r>
            <a:endParaRPr lang="zh-CN" altLang="en-US" sz="1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200640" y="2395220"/>
            <a:ext cx="1871345" cy="2651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/>
          <p:nvPr/>
        </p:nvSpPr>
        <p:spPr>
          <a:xfrm>
            <a:off x="1732952" y="400160"/>
            <a:ext cx="8360079" cy="53403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if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嵌套</a:t>
            </a: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970961" y="1439553"/>
            <a:ext cx="10350632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zh-CN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在某些火车站乘坐高铁出行时需要历经检票和安检两道程序：检票符合条件后方可进入安检程序，安检符合条件后方可进站乘坐列车。这个场景中虽然涉及两个判断条件，但这两个条件并非选择关系，而是嵌套关系：先判断外层条件，条件满足后才去判断内层条件；两层条件都满足时才执行内层的操作。</a:t>
            </a:r>
          </a:p>
        </p:txBody>
      </p:sp>
      <p:pic>
        <p:nvPicPr>
          <p:cNvPr id="3076" name="Picture 4" descr="https://gimg2.baidu.com/image_search/src=http%3A%2F%2F5b0988e595225.cdn.sohucs.com%2Fimages%2F20190128%2F9c65152db13b4576bcb808da0e150570.jpeg&amp;refer=http%3A%2F%2F5b0988e595225.cdn.sohucs.com&amp;app=2002&amp;size=f9999,10000&amp;q=a80&amp;n=0&amp;g=0n&amp;fmt=jpeg?sec=1613099339&amp;t=61c96e77097d092746b0a108719ea96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415" y="3685887"/>
            <a:ext cx="3348842" cy="2504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gimg2.baidu.com/image_search/src=http%3A%2F%2Fn.sinaimg.cn%2Ftranslate%2F20171107%2F226w-fynmzun0692137.jpg&amp;refer=http%3A%2F%2Fn.sinaimg.cn&amp;app=2002&amp;size=f9999,10000&amp;q=a80&amp;n=0&amp;g=0n&amp;fmt=jpeg?sec=1613099373&amp;t=d403707138d67c21a75d71c8072ce36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555" y="4131000"/>
            <a:ext cx="3754293" cy="2059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右箭头 2"/>
          <p:cNvSpPr/>
          <p:nvPr/>
        </p:nvSpPr>
        <p:spPr>
          <a:xfrm>
            <a:off x="5752584" y="4870602"/>
            <a:ext cx="603621" cy="580618"/>
          </a:xfrm>
          <a:prstGeom prst="rightArrow">
            <a:avLst/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/>
          <p:nvPr/>
        </p:nvSpPr>
        <p:spPr>
          <a:xfrm>
            <a:off x="1735951" y="465648"/>
            <a:ext cx="8360079" cy="53403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if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嵌套</a:t>
            </a:r>
          </a:p>
        </p:txBody>
      </p:sp>
      <p:sp>
        <p:nvSpPr>
          <p:cNvPr id="5" name="矩形 2"/>
          <p:cNvSpPr>
            <a:spLocks noChangeArrowheads="1"/>
          </p:cNvSpPr>
          <p:nvPr/>
        </p:nvSpPr>
        <p:spPr bwMode="auto">
          <a:xfrm>
            <a:off x="1225484" y="1451428"/>
            <a:ext cx="1029358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中通过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嵌套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可以实现程序中条件语句的嵌套逻辑。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56892" y="2429053"/>
            <a:ext cx="5797563" cy="3303845"/>
            <a:chOff x="617346" y="3124829"/>
            <a:chExt cx="5797563" cy="1939069"/>
          </a:xfrm>
        </p:grpSpPr>
        <p:sp>
          <p:nvSpPr>
            <p:cNvPr id="8" name="矩形 7"/>
            <p:cNvSpPr/>
            <p:nvPr/>
          </p:nvSpPr>
          <p:spPr>
            <a:xfrm>
              <a:off x="617346" y="3124831"/>
              <a:ext cx="5797562" cy="1939067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16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316479" y="3124829"/>
              <a:ext cx="1098430" cy="258134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961" y="2517376"/>
            <a:ext cx="2577364" cy="3127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864425" y="2881244"/>
            <a:ext cx="496780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</a:t>
            </a:r>
            <a:r>
              <a:rPr lang="zh-CN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判断条件</a:t>
            </a: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               # </a:t>
            </a:r>
            <a:r>
              <a:rPr lang="zh-CN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外层条件</a:t>
            </a: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zh-CN" sz="2000" kern="1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if </a:t>
            </a:r>
            <a:r>
              <a:rPr lang="zh-CN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判断条件</a:t>
            </a: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        # </a:t>
            </a:r>
            <a:r>
              <a:rPr lang="zh-CN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内层条件</a:t>
            </a: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zh-CN" sz="2000" kern="1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...</a:t>
            </a:r>
            <a:endParaRPr lang="zh-CN" altLang="zh-CN" sz="2000" kern="1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 txBox="1"/>
          <p:nvPr/>
        </p:nvSpPr>
        <p:spPr>
          <a:xfrm>
            <a:off x="1792512" y="384462"/>
            <a:ext cx="8360079" cy="53403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if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嵌套</a:t>
            </a:r>
          </a:p>
        </p:txBody>
      </p:sp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751840" y="1191895"/>
            <a:ext cx="11057890" cy="2122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嵌套时，若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外层判断条件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（判断条件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）的值为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，执行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代码段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，并对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内层判断条件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（判断条件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）进行判断：若判断条件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的值为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True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，则执行代码段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，否则跳出内层条件结构，顺序执行外层条件结构中内层条件结构之后的代码；若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外层判断条件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的值为</a:t>
            </a:r>
            <a:r>
              <a:rPr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False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，直接</a:t>
            </a:r>
            <a:r>
              <a:rPr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跳过条件语句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，既不执行代码段</a:t>
            </a:r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，也不执行内层的条件结构。</a:t>
            </a:r>
          </a:p>
        </p:txBody>
      </p:sp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910" y="3226435"/>
            <a:ext cx="3601720" cy="296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506210" y="3879215"/>
            <a:ext cx="4368800" cy="192024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2710030" y="6164721"/>
            <a:ext cx="1826141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en-US" altLang="zh-CN" sz="1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zh-CN" sz="1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嵌套的执行流程</a:t>
            </a:r>
            <a:endParaRPr lang="zh-CN" altLang="en-US" sz="1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0386" y="316100"/>
            <a:ext cx="7055411" cy="5835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图书馆结束流程模拟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05211" y="1398103"/>
            <a:ext cx="669829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案例要求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17144" y="2097000"/>
            <a:ext cx="9757711" cy="4523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珂同学计划去图书馆借几本书来阅读。在到达图书馆后，他需要进行一系列的步骤来完成借书流程。首先，他需要出示有效的借书证。然后，他她需要选择想要借阅的书籍，并检查这些书籍是否可借。如果书籍可借，他需要将这些书籍带到借书台进行登记。在借书台，工作人员会检查借书证是否有效，以及是否超过了借阅限额。如果一切正常，借书流程完成，王珂可以带着书籍离开图书馆。如果发生任何问题，比如借书证无效或超过了借阅限额，王珂将无法借书。本案例要求通过编写代码，实现图书馆借书流程模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0386" y="316100"/>
            <a:ext cx="7055411" cy="5835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图书馆结束流程模拟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05211" y="1398103"/>
            <a:ext cx="669829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17144" y="2097000"/>
            <a:ext cx="9757711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1）使用多分支if语句实现多种情况的判断。代码将根据条件判断的结果执行不同的分支处理。例如，如果借书证无效，则输出相应的提示信息；如果书籍不可借或已达到借阅限额，则同样给出相应的提示。</a:t>
            </a:r>
          </a:p>
          <a:p>
            <a:pPr indent="304800" algn="just">
              <a:lnSpc>
                <a:spcPct val="150000"/>
              </a:lnSpc>
            </a:pPr>
            <a:r>
              <a:rPr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2）使用random库中的choice函数体现书籍的可借状态、借阅限额的使用情况等。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>
          <a:xfrm>
            <a:off x="1923106" y="216513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第一部分 </a:t>
            </a:r>
            <a:r>
              <a:rPr lang="en-US" altLang="zh-CN" sz="17600" b="1" dirty="0">
                <a:solidFill>
                  <a:schemeClr val="bg1"/>
                </a:solidFill>
              </a:rPr>
              <a:t>Python</a:t>
            </a:r>
            <a:r>
              <a:rPr lang="zh-CN" altLang="en-US" sz="17600" b="1" dirty="0">
                <a:solidFill>
                  <a:schemeClr val="bg1"/>
                </a:solidFill>
              </a:rPr>
              <a:t>基础</a:t>
            </a:r>
          </a:p>
        </p:txBody>
      </p:sp>
      <p:sp>
        <p:nvSpPr>
          <p:cNvPr id="7" name="矩形 15"/>
          <p:cNvSpPr>
            <a:spLocks noChangeArrowheads="1"/>
          </p:cNvSpPr>
          <p:nvPr/>
        </p:nvSpPr>
        <p:spPr bwMode="auto">
          <a:xfrm>
            <a:off x="5283283" y="5007715"/>
            <a:ext cx="2851067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9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校园一卡通系统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9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系统功能模块设计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9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系统功能实现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5029200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8512176" y="5007715"/>
            <a:ext cx="2755900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系统功能封装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面向对象实现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系统信息存储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0386" y="316100"/>
            <a:ext cx="7055411" cy="5835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3-1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图书馆结束流程模拟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36040" y="1338580"/>
            <a:ext cx="41465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参考代码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03730" y="1202055"/>
            <a:ext cx="4706620" cy="536257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925310" y="3000375"/>
            <a:ext cx="358013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运行结果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936740" y="3717290"/>
            <a:ext cx="5013960" cy="1946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0386" y="316100"/>
            <a:ext cx="7055411" cy="5835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超市购物结算模拟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05211" y="1398103"/>
            <a:ext cx="669829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案例要求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17295" y="2096770"/>
            <a:ext cx="10078720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顾客在超市购物完成后，需要前往收银台进行结算。在结算过程中，超市会根据顾客购买的商品计算总价，并根据总价确定折扣级别。超市提供三种折扣级别：普通折扣、会员折扣和VIP折扣。不同折扣级别对应的折扣率不同，VIP折扣最高，会员折扣次之，普通折扣最低。顾客结算时，系统会根据顾客的会员级别和购物总价自动计算最终的支付金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0386" y="316100"/>
            <a:ext cx="7055411" cy="5835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</a:t>
            </a:r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3-2 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超市购物结算模拟</a:t>
            </a:r>
            <a:endParaRPr kumimoji="0" lang="zh-CN" altLang="en-US" sz="32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5211" y="1398103"/>
            <a:ext cx="669829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17295" y="2096770"/>
            <a:ext cx="10078720" cy="286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1）使用if-elif-else语句语句来判断顾客的会员级别，并根据会员级别和购物总价计算折扣后的支付金额。</a:t>
            </a:r>
          </a:p>
          <a:p>
            <a:pPr indent="304800" algn="just">
              <a:lnSpc>
                <a:spcPct val="150000"/>
              </a:lnSpc>
            </a:pPr>
            <a:r>
              <a:rPr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2）根据顾客的会员级别（普通、会员、VIP）和购物总价，通过条件判断进入不同的分支处理。每个分支中计算折扣后的支付金额的逻辑不同。</a:t>
            </a:r>
          </a:p>
          <a:p>
            <a:pPr indent="304800" algn="just">
              <a:lnSpc>
                <a:spcPct val="150000"/>
              </a:lnSpc>
            </a:pPr>
            <a:r>
              <a:rPr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3）使用random库来随机生成购物总价。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0386" y="316100"/>
            <a:ext cx="7055411" cy="5835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</a:t>
            </a:r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3-2 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超市购物结算模拟</a:t>
            </a:r>
            <a:endParaRPr kumimoji="0" lang="zh-CN" altLang="en-US" sz="32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1180" y="1338580"/>
            <a:ext cx="41465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参考代码</a:t>
            </a: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7877175" y="3000375"/>
            <a:ext cx="358013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运行结果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60145" y="1540510"/>
            <a:ext cx="6319520" cy="4582160"/>
          </a:xfrm>
          <a:prstGeom prst="rect">
            <a:avLst/>
          </a:prstGeom>
        </p:spPr>
      </p:pic>
      <p:pic>
        <p:nvPicPr>
          <p:cNvPr id="206102611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695" y="3690620"/>
            <a:ext cx="3968115" cy="890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1648619" y="493564"/>
            <a:ext cx="8894762" cy="485140"/>
          </a:xfr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3.2 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循环结构（</a:t>
            </a:r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while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语句）</a:t>
            </a: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444500" y="1176655"/>
            <a:ext cx="1138047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while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r>
              <a: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一般用于实现条件循环，该语句由关键字</a:t>
            </a:r>
            <a:r>
              <a:rPr kumimoji="1"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、循环条件和冒号组成，</a:t>
            </a:r>
            <a:r>
              <a:rPr kumimoji="1"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语句和从属于该语句的代码段组成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</a:t>
            </a:r>
            <a:r>
              <a: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zh-CN" altLang="zh-CN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985" y="3429000"/>
            <a:ext cx="3994150" cy="312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3570211" y="2481091"/>
            <a:ext cx="5451188" cy="961289"/>
            <a:chOff x="617346" y="3454609"/>
            <a:chExt cx="5797562" cy="961289"/>
          </a:xfrm>
        </p:grpSpPr>
        <p:sp>
          <p:nvSpPr>
            <p:cNvPr id="15" name="矩形 14"/>
            <p:cNvSpPr/>
            <p:nvPr/>
          </p:nvSpPr>
          <p:spPr>
            <a:xfrm>
              <a:off x="617346" y="3454609"/>
              <a:ext cx="5797562" cy="961289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 </a:t>
              </a:r>
              <a:r>
                <a:rPr lang="zh-CN" altLang="en-US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条件表达式</a:t>
              </a: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代码块</a:t>
              </a:r>
              <a:endPara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650173" y="3454609"/>
              <a:ext cx="764735" cy="437203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84085" y="3604895"/>
            <a:ext cx="3650615" cy="291084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1712192" y="549191"/>
            <a:ext cx="8894762" cy="485140"/>
          </a:xfr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3.2 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循环结构（</a:t>
            </a:r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FOR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语句）</a:t>
            </a:r>
            <a:endParaRPr lang="zh-CN" altLang="en-US" sz="32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941985" y="2008247"/>
            <a:ext cx="6224732" cy="155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kumimoji="1"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语句一般用于实现</a:t>
            </a:r>
            <a:r>
              <a:rPr kumimoji="1"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遍历循环</a:t>
            </a:r>
            <a:r>
              <a:rPr kumimoji="1"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。遍历指逐一访问目标对象中的数据，例如逐个访问字符串中的字符；遍历循环指在循环中完成对</a:t>
            </a:r>
            <a:r>
              <a:rPr kumimoji="1"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目标对象</a:t>
            </a:r>
            <a:r>
              <a:rPr kumimoji="1"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的遍历。</a:t>
            </a:r>
            <a:endParaRPr kumimoji="1" lang="zh-CN" altLang="zh-CN" sz="2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32208" y="3934099"/>
            <a:ext cx="6134509" cy="1015663"/>
            <a:chOff x="617346" y="3124829"/>
            <a:chExt cx="5797562" cy="1015663"/>
          </a:xfrm>
        </p:grpSpPr>
        <p:sp>
          <p:nvSpPr>
            <p:cNvPr id="15" name="矩形 14"/>
            <p:cNvSpPr/>
            <p:nvPr/>
          </p:nvSpPr>
          <p:spPr>
            <a:xfrm>
              <a:off x="617346" y="3124829"/>
              <a:ext cx="5797562" cy="1015663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zh-CN" altLang="en-US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临时变量 </a:t>
              </a: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zh-CN" altLang="en-US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目标对象</a:t>
              </a: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代码块</a:t>
              </a:r>
              <a:endParaRPr lang="en-US" altLang="zh-CN" sz="20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650173" y="3124829"/>
              <a:ext cx="764735" cy="437203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174" y="2216521"/>
            <a:ext cx="3019425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32510" y="5319395"/>
            <a:ext cx="3860800" cy="101600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1817230" y="417217"/>
            <a:ext cx="8894762" cy="485140"/>
          </a:xfr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循环嵌套</a:t>
            </a: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1324131" y="2128227"/>
            <a:ext cx="5855302" cy="2601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循环之间可以互相嵌套，进而实现更为复杂的逻辑。循环嵌套按不同的循环语句可以划分为</a:t>
            </a:r>
            <a:r>
              <a:rPr kumimoji="1"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循环嵌套</a:t>
            </a:r>
            <a:r>
              <a:rPr kumimoji="1"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kumimoji="1"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循环嵌套</a:t>
            </a:r>
            <a:r>
              <a:rPr kumimoji="1" lang="zh-CN" altLang="en-US" sz="2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zh-CN" altLang="zh-CN" sz="2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219" y="1536481"/>
            <a:ext cx="3577650" cy="3577648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945" y="2330682"/>
            <a:ext cx="2974602" cy="2980698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1826656" y="460555"/>
            <a:ext cx="8894762" cy="485140"/>
          </a:xfr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while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循环嵌套</a:t>
            </a: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1250635" y="1703570"/>
            <a:ext cx="5633404" cy="1556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kumimoji="1"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循环嵌套是指</a:t>
            </a:r>
            <a:r>
              <a:rPr kumimoji="1"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kumimoji="1"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r>
              <a:rPr kumimoji="1"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kumimoji="1" lang="zh-CN" altLang="en-US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嵌套</a:t>
            </a:r>
            <a:r>
              <a:rPr kumimoji="1"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kumimoji="1"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kumimoji="1"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kumimoji="1" lang="en-US" altLang="zh-CN" sz="2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kumimoji="1"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语句。以</a:t>
            </a:r>
            <a:r>
              <a:rPr kumimoji="1"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kumimoji="1"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语句中嵌套</a:t>
            </a:r>
            <a:r>
              <a:rPr kumimoji="1"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kumimoji="1" lang="zh-CN" altLang="en-US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语句为例，</a:t>
            </a:r>
            <a:r>
              <a:rPr kumimoji="1" lang="en-US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kumimoji="1" lang="zh-CN" altLang="zh-CN" sz="2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循环嵌套的语法格式如下：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250635" y="3585168"/>
            <a:ext cx="5797562" cy="2217371"/>
            <a:chOff x="617346" y="3124829"/>
            <a:chExt cx="5797562" cy="3209615"/>
          </a:xfrm>
        </p:grpSpPr>
        <p:sp>
          <p:nvSpPr>
            <p:cNvPr id="8" name="矩形 7"/>
            <p:cNvSpPr/>
            <p:nvPr/>
          </p:nvSpPr>
          <p:spPr>
            <a:xfrm>
              <a:off x="617346" y="3124829"/>
              <a:ext cx="5797562" cy="3209615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while 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循环条件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        	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 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外层循环</a:t>
              </a:r>
            </a:p>
            <a:p>
              <a:pPr>
                <a:lnSpc>
                  <a:spcPct val="150000"/>
                </a:lnSpc>
              </a:pP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代码段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  <a:p>
              <a:pPr>
                <a:lnSpc>
                  <a:spcPct val="150000"/>
                </a:lnSpc>
              </a:pP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while 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循环条件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   	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 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内层循环</a:t>
              </a:r>
            </a:p>
            <a:p>
              <a:pPr>
                <a:lnSpc>
                  <a:spcPct val="150000"/>
                </a:lnSpc>
              </a:pP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代码段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  <a:p>
              <a:pPr>
                <a:lnSpc>
                  <a:spcPct val="150000"/>
                </a:lnSpc>
              </a:pP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......</a:t>
              </a:r>
            </a:p>
            <a:p>
              <a:pPr>
                <a:lnSpc>
                  <a:spcPct val="150000"/>
                </a:lnSpc>
              </a:pPr>
              <a:endPara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650173" y="3124829"/>
              <a:ext cx="764735" cy="437203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idx="4294967295"/>
          </p:nvPr>
        </p:nvSpPr>
        <p:spPr>
          <a:xfrm>
            <a:off x="1769837" y="431234"/>
            <a:ext cx="8894762" cy="485140"/>
          </a:xfr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for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循环嵌套</a:t>
            </a: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1231782" y="1638712"/>
            <a:ext cx="5633404" cy="168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循环嵌套是指</a:t>
            </a:r>
            <a:r>
              <a:rPr kumimoji="1"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kumimoji="1"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</a:t>
            </a:r>
            <a:r>
              <a: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中嵌套了</a:t>
            </a:r>
            <a:r>
              <a:rPr kumimoji="1"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kumimoji="1"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语句。以</a:t>
            </a:r>
            <a:r>
              <a:rPr kumimoji="1"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语句中嵌套</a:t>
            </a:r>
            <a:r>
              <a:rPr kumimoji="1"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kumimoji="1"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语句为例，</a:t>
            </a:r>
            <a:r>
              <a:rPr kumimoji="1"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kumimoji="1"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循环嵌套的语法格式如下：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231782" y="3624315"/>
            <a:ext cx="5797562" cy="2142420"/>
            <a:chOff x="617346" y="2651868"/>
            <a:chExt cx="5797562" cy="3209615"/>
          </a:xfrm>
        </p:grpSpPr>
        <p:sp>
          <p:nvSpPr>
            <p:cNvPr id="8" name="矩形 7"/>
            <p:cNvSpPr/>
            <p:nvPr/>
          </p:nvSpPr>
          <p:spPr>
            <a:xfrm>
              <a:off x="617346" y="2651868"/>
              <a:ext cx="5797562" cy="3209615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临时变量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in 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目标对象：        	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 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外层循环</a:t>
              </a:r>
            </a:p>
            <a:p>
              <a:pPr>
                <a:lnSpc>
                  <a:spcPct val="150000"/>
                </a:lnSpc>
              </a:pP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代码段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</a:p>
            <a:p>
              <a:pPr>
                <a:lnSpc>
                  <a:spcPct val="150000"/>
                </a:lnSpc>
              </a:pP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for 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临时变量 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 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目标对象：   	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# </a:t>
              </a: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内层循环</a:t>
              </a:r>
            </a:p>
            <a:p>
              <a:pPr>
                <a:lnSpc>
                  <a:spcPct val="150000"/>
                </a:lnSpc>
              </a:pPr>
              <a:r>
                <a:rPr lang="zh-CN" altLang="en-US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代码段</a:t>
              </a: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</a:p>
            <a:p>
              <a:pPr>
                <a:lnSpc>
                  <a:spcPct val="150000"/>
                </a:lnSpc>
              </a:pPr>
              <a:r>
                <a:rPr lang="en-US" altLang="zh-CN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......</a:t>
              </a:r>
            </a:p>
            <a:p>
              <a:pPr>
                <a:lnSpc>
                  <a:spcPct val="150000"/>
                </a:lnSpc>
              </a:pPr>
              <a:endParaRPr lang="en-US" altLang="zh-CN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650173" y="2700806"/>
              <a:ext cx="764735" cy="437203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174" y="2481251"/>
            <a:ext cx="3019425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1899059" y="351515"/>
            <a:ext cx="7662862" cy="485140"/>
          </a:xfr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循环控制</a:t>
            </a: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036948" y="1334274"/>
            <a:ext cx="10291452" cy="1587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break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语句用于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结束循环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，若循环中使用了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break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语句，程序执行到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break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语句时会结束循环；若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循环嵌套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使用了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break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语句，程序执行到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break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语句时会结束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本层循环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142135" y="3328990"/>
            <a:ext cx="4831528" cy="1938992"/>
            <a:chOff x="617346" y="3124828"/>
            <a:chExt cx="5797562" cy="2904853"/>
          </a:xfrm>
        </p:grpSpPr>
        <p:sp>
          <p:nvSpPr>
            <p:cNvPr id="10" name="矩形 9"/>
            <p:cNvSpPr/>
            <p:nvPr/>
          </p:nvSpPr>
          <p:spPr>
            <a:xfrm>
              <a:off x="617346" y="3124828"/>
              <a:ext cx="5797562" cy="2904853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word in "Python":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if (word == 'o'):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break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print(word, end="  ")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5412412" y="3124831"/>
              <a:ext cx="1002496" cy="402468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18339" y="4819905"/>
            <a:ext cx="4663718" cy="458908"/>
            <a:chOff x="617347" y="4464581"/>
            <a:chExt cx="5797563" cy="458908"/>
          </a:xfrm>
        </p:grpSpPr>
        <p:sp>
          <p:nvSpPr>
            <p:cNvPr id="16" name="矩形 15"/>
            <p:cNvSpPr/>
            <p:nvPr/>
          </p:nvSpPr>
          <p:spPr>
            <a:xfrm>
              <a:off x="617347" y="4464581"/>
              <a:ext cx="5797562" cy="458908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kern="10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 y t h</a:t>
              </a:r>
              <a:endParaRPr lang="zh-CN" altLang="en-US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60681" y="4464581"/>
              <a:ext cx="954229" cy="437203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结果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/>
          <p:nvPr/>
        </p:nvSpPr>
        <p:spPr>
          <a:xfrm>
            <a:off x="1923106" y="206988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任务三	 一卡通功能模块的设计</a:t>
            </a:r>
          </a:p>
        </p:txBody>
      </p:sp>
      <p:sp>
        <p:nvSpPr>
          <p:cNvPr id="7" name="矩形 15"/>
          <p:cNvSpPr>
            <a:spLocks noChangeArrowheads="1"/>
          </p:cNvSpPr>
          <p:nvPr/>
        </p:nvSpPr>
        <p:spPr bwMode="auto">
          <a:xfrm>
            <a:off x="5086433" y="5201934"/>
            <a:ext cx="3143167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9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分支结构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if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9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条件循环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while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</a:t>
            </a: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5038725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8426450" y="5162256"/>
            <a:ext cx="3309921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9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遍历循环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for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语句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循环控制语句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 idx="4294967295"/>
          </p:nvPr>
        </p:nvSpPr>
        <p:spPr>
          <a:xfrm>
            <a:off x="1672816" y="483992"/>
            <a:ext cx="7662862" cy="485140"/>
          </a:xfr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循环控制</a:t>
            </a: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272619" y="1440908"/>
            <a:ext cx="10131196" cy="1070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宋体" pitchFamily="2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continue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语句用于在满足条件的情况下跳出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本次循环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，该语句通常也与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语句配合使用。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1276347" y="3102746"/>
            <a:ext cx="4819653" cy="1938992"/>
            <a:chOff x="617346" y="3124827"/>
            <a:chExt cx="5797562" cy="2904853"/>
          </a:xfrm>
        </p:grpSpPr>
        <p:sp>
          <p:nvSpPr>
            <p:cNvPr id="10" name="矩形 9"/>
            <p:cNvSpPr/>
            <p:nvPr/>
          </p:nvSpPr>
          <p:spPr>
            <a:xfrm>
              <a:off x="617346" y="3124827"/>
              <a:ext cx="5797562" cy="2904853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for word in "Python":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if (word == 'o'):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 continue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print(word, end="  ")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5412412" y="3124831"/>
              <a:ext cx="1002496" cy="402468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示例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86071" y="4533907"/>
            <a:ext cx="4663718" cy="507831"/>
            <a:chOff x="617347" y="4464581"/>
            <a:chExt cx="5797563" cy="507831"/>
          </a:xfrm>
        </p:grpSpPr>
        <p:sp>
          <p:nvSpPr>
            <p:cNvPr id="16" name="矩形 15"/>
            <p:cNvSpPr/>
            <p:nvPr/>
          </p:nvSpPr>
          <p:spPr>
            <a:xfrm>
              <a:off x="617347" y="4464581"/>
              <a:ext cx="5797562" cy="507831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kern="10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 y t h n</a:t>
              </a:r>
              <a:endParaRPr lang="zh-CN" altLang="en-US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60681" y="4464581"/>
              <a:ext cx="954229" cy="437203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结果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0386" y="316100"/>
            <a:ext cx="7055411" cy="5835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3-3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猜电影院座位号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05211" y="1398103"/>
            <a:ext cx="669829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案例要求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17295" y="2096770"/>
            <a:ext cx="1007872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电影院里，每个座位都有一个唯一的座位号，通常表示为“几排几座”。假设你和同学约好了去看电影，但你的座位只有同学知道，你需要不断猜测这个座位号是多少，每次猜测后，对方会告诉你猜测的座位号与正确答案的排数或座数的关系，以帮助你缩小猜测范围，直到猜中位置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50386" y="316100"/>
            <a:ext cx="7055411" cy="5835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</a:t>
            </a:r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3-3 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猜电影院座位号</a:t>
            </a:r>
            <a:endParaRPr kumimoji="0" lang="zh-CN" altLang="en-US" sz="32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5211" y="1398103"/>
            <a:ext cx="669829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案例分析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17295" y="2096770"/>
            <a:ext cx="10078720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1)使用random模块中的randint()函数生成一个随机的座位号和排数。</a:t>
            </a:r>
          </a:p>
          <a:p>
            <a:pPr indent="304800" algn="just">
              <a:lnSpc>
                <a:spcPct val="150000"/>
              </a:lnSpc>
            </a:pPr>
            <a:r>
              <a:rPr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2)使用while循环来模拟玩家的猜测过程，在循环中，比较玩家的猜测与正确答案，给出提示，帮助玩家缩小猜测范围，直到玩家猜中正确的座位号为止。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0391" y="316100"/>
            <a:ext cx="7055411" cy="5835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案例</a:t>
            </a:r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3-3 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猜电影院座位号</a:t>
            </a:r>
            <a:endParaRPr kumimoji="0" lang="zh-CN" altLang="en-US" sz="32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4000" y="1338580"/>
            <a:ext cx="41465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参考代码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61060" y="1018540"/>
            <a:ext cx="3365500" cy="2273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253865" y="1018540"/>
            <a:ext cx="4618990" cy="552132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9007475" y="1722755"/>
            <a:ext cx="3580130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运行结果</a:t>
            </a:r>
          </a:p>
        </p:txBody>
      </p:sp>
      <p:pic>
        <p:nvPicPr>
          <p:cNvPr id="305138768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77"/>
          <a:stretch>
            <a:fillRect/>
          </a:stretch>
        </p:blipFill>
        <p:spPr>
          <a:xfrm>
            <a:off x="9110345" y="2384425"/>
            <a:ext cx="2877820" cy="29146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969149" y="240095"/>
            <a:ext cx="2518768" cy="70675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07967" y="1916821"/>
            <a:ext cx="9572923" cy="3969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知识储备中学习了选择结构和循环结构，通过这些知识，我们可以设计出一卡通系统的基本菜单。学生菜单可进行以下操作包括：查询个人信息、修改密码、充值卡内余额、消费卡内余额、挂失卡片、查询消费流水等功能；管理员菜单可进行以下操作：为学生开卡、查询学生信息、重置学生密码、挂失学生卡、解锁学生卡、销卡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969149" y="240095"/>
            <a:ext cx="2518768" cy="70675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13205" y="1495425"/>
            <a:ext cx="9385300" cy="4615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1）使用while循环来持续显示主菜单，直到用户选择退出。</a:t>
            </a:r>
          </a:p>
          <a:p>
            <a:pPr indent="266700" algn="just">
              <a:lnSpc>
                <a:spcPct val="150000"/>
              </a:lnSpc>
            </a:pPr>
            <a:r>
              <a:rPr kumimoji="1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2）通过if-elif-else结构来处理用户的输入，并根据输入调用不同的功能代码块。</a:t>
            </a:r>
          </a:p>
          <a:p>
            <a:pPr indent="266700" algn="just">
              <a:lnSpc>
                <a:spcPct val="150000"/>
              </a:lnSpc>
            </a:pPr>
            <a:r>
              <a:rPr kumimoji="1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3）每个功能都通过嵌套的循环来处理用户的进一步选择，直到用户选择返回或退出。</a:t>
            </a:r>
          </a:p>
          <a:p>
            <a:pPr indent="266700" algn="just">
              <a:lnSpc>
                <a:spcPct val="150000"/>
              </a:lnSpc>
            </a:pPr>
            <a:r>
              <a:rPr kumimoji="1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4）系统主菜单分学生和管理员两种用户，根据用户选择进入对应菜单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0391" y="316100"/>
            <a:ext cx="7055411" cy="58356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任务实现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1920" y="1338580"/>
            <a:ext cx="41465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参考代码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8655" y="0"/>
            <a:ext cx="6106160" cy="6896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rcRect b="1027"/>
          <a:stretch>
            <a:fillRect/>
          </a:stretch>
        </p:blipFill>
        <p:spPr>
          <a:xfrm>
            <a:off x="6761480" y="8255"/>
            <a:ext cx="5479415" cy="6896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969149" y="240095"/>
            <a:ext cx="2518768" cy="70675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任务实现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387985" y="1524000"/>
            <a:ext cx="11428095" cy="4829175"/>
            <a:chOff x="559" y="1958"/>
            <a:chExt cx="17920" cy="6144"/>
          </a:xfrm>
        </p:grpSpPr>
        <p:sp>
          <p:nvSpPr>
            <p:cNvPr id="9" name="文本框 8"/>
            <p:cNvSpPr txBox="1"/>
            <p:nvPr>
              <p:custDataLst>
                <p:tags r:id="rId1"/>
              </p:custDataLst>
            </p:nvPr>
          </p:nvSpPr>
          <p:spPr>
            <a:xfrm>
              <a:off x="559" y="2235"/>
              <a:ext cx="937" cy="29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053B9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运行结果</a:t>
              </a:r>
            </a:p>
          </p:txBody>
        </p:sp>
        <p:pic>
          <p:nvPicPr>
            <p:cNvPr id="3" name="图片 7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496" y="1958"/>
              <a:ext cx="4378" cy="61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图片 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0447" y="1958"/>
              <a:ext cx="3744" cy="54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图片 1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4834" y="2010"/>
              <a:ext cx="3645" cy="38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图片 8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362"/>
            <a:stretch>
              <a:fillRect/>
            </a:stretch>
          </p:blipFill>
          <p:spPr>
            <a:xfrm>
              <a:off x="5645" y="1958"/>
              <a:ext cx="4159" cy="390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969135" y="240030"/>
            <a:ext cx="7377430" cy="70675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拓展案例</a:t>
            </a:r>
            <a:r>
              <a:rPr kumimoji="0" lang="en-US" altLang="zh-CN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文字冒险游戏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4081" y="1579879"/>
            <a:ext cx="10295030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kumimoji="1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设计一个《迷失在Python冒险岛》的游戏，在游戏中你是一名勇敢的冒险家，有一天你发现自己迷失在了一个神秘的Python冒险岛上。这个岛屿充满了危险和未知，但同时也隐藏着无数的宝藏和冒险机会。</a:t>
            </a:r>
            <a:r>
              <a:rPr kumimoji="1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你可以从几个初始选项中随机选择一个</a:t>
            </a:r>
            <a:r>
              <a:rPr kumimoji="1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，每个选项会导致不同的事件发生，游戏会随机生成一些事件，例如遭遇怪物、发现宝藏或者遇到友好的村民，你可以根据每个事件的选择结果来决定下一步的行动，直到完成一定的任务或者冒险结束。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969135" y="240030"/>
            <a:ext cx="6246495" cy="70675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拓展案例</a:t>
            </a:r>
            <a:r>
              <a:rPr lang="en-US" altLang="zh-CN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文字冒险游戏</a:t>
            </a:r>
            <a:endParaRPr kumimoji="0" lang="zh-CN" altLang="en-US" sz="40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9746" y="1794193"/>
            <a:ext cx="10587351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1）while循环是游戏的主循环，负责整个游戏的持续运行和控制用户的输入选择，直到玩家选择退出游戏。</a:t>
            </a:r>
          </a:p>
          <a:p>
            <a:pPr indent="266700" algn="just">
              <a:lnSpc>
                <a:spcPct val="150000"/>
              </a:lnSpc>
            </a:pPr>
            <a:r>
              <a:rPr kumimoji="1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2）通过 input() 函数获取玩家的选择，然后根据选择执行相应的操作。</a:t>
            </a:r>
          </a:p>
          <a:p>
            <a:pPr indent="266700" algn="just">
              <a:lnSpc>
                <a:spcPct val="150000"/>
              </a:lnSpc>
            </a:pPr>
            <a:r>
              <a:rPr kumimoji="1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3）使用 if-elif-else 结构控制游戏的主要逻辑，根据玩家的选择执行相应的操作。</a:t>
            </a:r>
          </a:p>
          <a:p>
            <a:pPr indent="266700" algn="just">
              <a:lnSpc>
                <a:spcPct val="150000"/>
              </a:lnSpc>
            </a:pPr>
            <a:r>
              <a:rPr kumimoji="1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4）使用 random.choice() 函数从预定义的事件列表中随机选择一个事件，增加游戏的随机性和趣味性。</a:t>
            </a:r>
          </a:p>
          <a:p>
            <a:pPr indent="266700" algn="just">
              <a:lnSpc>
                <a:spcPct val="150000"/>
              </a:lnSpc>
            </a:pPr>
            <a:r>
              <a:rPr kumimoji="1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5）使用集合 visited_locations 记录玩家已经探索过的地点，避免重复探索。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8"/>
          <p:cNvSpPr>
            <a:spLocks noChangeArrowheads="1"/>
          </p:cNvSpPr>
          <p:nvPr/>
        </p:nvSpPr>
        <p:spPr bwMode="auto">
          <a:xfrm>
            <a:off x="1328006" y="1533315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知识目标</a:t>
            </a:r>
          </a:p>
        </p:txBody>
      </p:sp>
      <p:sp>
        <p:nvSpPr>
          <p:cNvPr id="5" name="AutoShape 38"/>
          <p:cNvSpPr>
            <a:spLocks noChangeArrowheads="1"/>
          </p:cNvSpPr>
          <p:nvPr/>
        </p:nvSpPr>
        <p:spPr bwMode="auto">
          <a:xfrm>
            <a:off x="4775428" y="1533316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技能目标</a:t>
            </a:r>
          </a:p>
        </p:txBody>
      </p:sp>
      <p:sp>
        <p:nvSpPr>
          <p:cNvPr id="6" name="AutoShape 38"/>
          <p:cNvSpPr>
            <a:spLocks noChangeArrowheads="1"/>
          </p:cNvSpPr>
          <p:nvPr/>
        </p:nvSpPr>
        <p:spPr bwMode="auto">
          <a:xfrm>
            <a:off x="8222850" y="1533315"/>
            <a:ext cx="3055227" cy="724592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90204" pitchFamily="34" charset="0"/>
                <a:ea typeface="微软雅黑" panose="020B0503020204020204" pitchFamily="34" charset="-122"/>
                <a:cs typeface="Arial" panose="020B0604020202090204" pitchFamily="34" charset="0"/>
              </a:rPr>
              <a:t>素养目标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8142627" y="2332249"/>
            <a:ext cx="3191510" cy="3544929"/>
            <a:chOff x="8029943" y="1866216"/>
            <a:chExt cx="3191510" cy="3741167"/>
          </a:xfrm>
        </p:grpSpPr>
        <p:sp>
          <p:nvSpPr>
            <p:cNvPr id="8" name="AutoShape 39"/>
            <p:cNvSpPr>
              <a:spLocks noChangeArrowheads="1"/>
            </p:cNvSpPr>
            <p:nvPr/>
          </p:nvSpPr>
          <p:spPr bwMode="auto">
            <a:xfrm>
              <a:off x="8109953" y="1866216"/>
              <a:ext cx="3055440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</a:ln>
            <a:effectLst/>
          </p:spPr>
          <p:txBody>
            <a:bodyPr vert="horz" wrap="none" lIns="109728" tIns="54864" rIns="109728" bIns="54864" numCol="1" anchor="ctr" anchorCtr="0" compatLnSpc="1"/>
            <a:lstStyle/>
            <a:p>
              <a:pPr algn="ctr">
                <a:lnSpc>
                  <a:spcPct val="150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029943" y="2086026"/>
              <a:ext cx="3191510" cy="269468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indent="-34290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AutoNum type="arabicPeriod"/>
                <a:defRPr/>
              </a:pPr>
              <a:r>
                <a:rPr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具备良好的编码风格和习惯，编写的代码便于他人理解和维护</a:t>
              </a:r>
            </a:p>
            <a:p>
              <a:pPr marL="342900" indent="-34290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AutoNum type="arabicPeriod"/>
                <a:defRPr/>
              </a:pPr>
              <a:r>
                <a:rPr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具有逻辑思维能力和问题解决能力，通过编写程序解决实际问题</a:t>
              </a:r>
            </a:p>
            <a:p>
              <a:pPr marL="342900" indent="-34290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AutoNum type="arabicPeriod"/>
                <a:defRPr/>
              </a:pPr>
              <a:r>
                <a:rPr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能够通过查阅官方文档、社区论坛或搜索引擎等渠道解决问题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328006" y="2315544"/>
            <a:ext cx="3055227" cy="3544929"/>
            <a:chOff x="1215322" y="1849511"/>
            <a:chExt cx="3055440" cy="3741167"/>
          </a:xfrm>
        </p:grpSpPr>
        <p:sp>
          <p:nvSpPr>
            <p:cNvPr id="11" name="AutoShape 39"/>
            <p:cNvSpPr>
              <a:spLocks noChangeArrowheads="1"/>
            </p:cNvSpPr>
            <p:nvPr/>
          </p:nvSpPr>
          <p:spPr bwMode="auto">
            <a:xfrm>
              <a:off x="1215322" y="1849511"/>
              <a:ext cx="3055440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</a:ln>
            <a:effectLst/>
          </p:spPr>
          <p:txBody>
            <a:bodyPr vert="horz" wrap="none" lIns="109728" tIns="54864" rIns="109728" bIns="54864" numCol="1" anchor="ctr" anchorCtr="0" compatLnSpc="1"/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305660" y="2023509"/>
              <a:ext cx="2874549" cy="272215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indent="-342900">
                <a:lnSpc>
                  <a:spcPts val="2600"/>
                </a:lnSpc>
                <a:spcAft>
                  <a:spcPts val="600"/>
                </a:spcAft>
                <a:buClr>
                  <a:srgbClr val="007EEA"/>
                </a:buClr>
                <a:buAutoNum type="arabicPeriod"/>
                <a:defRPr/>
              </a:pPr>
              <a:r>
                <a:rPr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熟悉if语句的使用，熟练使用if语句实现条件判断和流程控制</a:t>
              </a:r>
            </a:p>
            <a:p>
              <a:pPr marL="342900" indent="-342900">
                <a:lnSpc>
                  <a:spcPts val="2600"/>
                </a:lnSpc>
                <a:spcAft>
                  <a:spcPts val="600"/>
                </a:spcAft>
                <a:buClr>
                  <a:srgbClr val="007EEA"/>
                </a:buClr>
                <a:buAutoNum type="arabicPeriod"/>
                <a:defRPr/>
              </a:pPr>
              <a:r>
                <a:rPr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理解while循环和for循环的语法和用法，实现不同类型的循环逻辑</a:t>
              </a:r>
            </a:p>
            <a:p>
              <a:pPr marL="342900" indent="-342900">
                <a:lnSpc>
                  <a:spcPts val="2600"/>
                </a:lnSpc>
                <a:spcAft>
                  <a:spcPts val="600"/>
                </a:spcAft>
                <a:buClr>
                  <a:srgbClr val="007EEA"/>
                </a:buClr>
                <a:buAutoNum type="arabicPeriod"/>
                <a:defRPr/>
              </a:pPr>
              <a:r>
                <a:rPr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熟练使用break和continue语句控制循环的执行流程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75428" y="2332250"/>
            <a:ext cx="3055227" cy="3544930"/>
            <a:chOff x="4742382" y="1866216"/>
            <a:chExt cx="3055227" cy="3741167"/>
          </a:xfrm>
        </p:grpSpPr>
        <p:sp>
          <p:nvSpPr>
            <p:cNvPr id="14" name="AutoShape 39"/>
            <p:cNvSpPr>
              <a:spLocks noChangeArrowheads="1"/>
            </p:cNvSpPr>
            <p:nvPr/>
          </p:nvSpPr>
          <p:spPr bwMode="auto">
            <a:xfrm>
              <a:off x="4742382" y="1866216"/>
              <a:ext cx="3055227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</a:ln>
            <a:effectLst/>
          </p:spPr>
          <p:txBody>
            <a:bodyPr vert="horz" wrap="none" lIns="109728" tIns="54864" rIns="109728" bIns="54864" numCol="1" anchor="ctr" anchorCtr="0" compatLnSpc="1"/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en-US" altLang="zh-CN" sz="120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753083" y="2086011"/>
              <a:ext cx="2874549" cy="180136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indent="-34290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AutoNum type="arabicPeriod"/>
                <a:defRPr/>
              </a:pPr>
              <a:r>
                <a:rPr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能够根据具体需求设计和实现程序中的条件判断</a:t>
              </a:r>
            </a:p>
            <a:p>
              <a:pPr marL="342900" indent="-34290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AutoNum type="arabicPeriod"/>
                <a:defRPr/>
              </a:pPr>
              <a:r>
                <a:rPr sz="14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能够根据具体需求设计和实现程序中的循环处理</a:t>
              </a:r>
            </a:p>
          </p:txBody>
        </p:sp>
      </p:grpSp>
      <p:sp>
        <p:nvSpPr>
          <p:cNvPr id="16" name="标题 1"/>
          <p:cNvSpPr>
            <a:spLocks noChangeArrowheads="1"/>
          </p:cNvSpPr>
          <p:nvPr/>
        </p:nvSpPr>
        <p:spPr bwMode="auto">
          <a:xfrm>
            <a:off x="1821657" y="256591"/>
            <a:ext cx="239212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charset="0"/>
              </a:rPr>
              <a:t>任务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charset="0"/>
              </a:rPr>
              <a:t>目标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82320" y="1454150"/>
            <a:ext cx="41465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参考代码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66850" y="1315720"/>
            <a:ext cx="4457700" cy="4203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296025" y="1315720"/>
            <a:ext cx="5181600" cy="5295900"/>
          </a:xfrm>
          <a:prstGeom prst="rect">
            <a:avLst/>
          </a:prstGeom>
        </p:spPr>
      </p:pic>
      <p:sp>
        <p:nvSpPr>
          <p:cNvPr id="9" name="TextBox 1"/>
          <p:cNvSpPr txBox="1"/>
          <p:nvPr>
            <p:custDataLst>
              <p:tags r:id="rId3"/>
            </p:custDataLst>
          </p:nvPr>
        </p:nvSpPr>
        <p:spPr>
          <a:xfrm>
            <a:off x="1969135" y="240030"/>
            <a:ext cx="6246495" cy="70675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拓展案例</a:t>
            </a:r>
            <a:r>
              <a:rPr lang="en-US" altLang="zh-CN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文字冒险游戏</a:t>
            </a:r>
            <a:endParaRPr kumimoji="0" lang="zh-CN" altLang="en-US" sz="40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9770" y="1635760"/>
            <a:ext cx="414655" cy="23069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参考代码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384300" y="1635760"/>
            <a:ext cx="5307330" cy="4859020"/>
          </a:xfrm>
          <a:prstGeom prst="rect">
            <a:avLst/>
          </a:prstGeom>
        </p:spPr>
      </p:pic>
      <p:sp>
        <p:nvSpPr>
          <p:cNvPr id="9" name="TextBox 1"/>
          <p:cNvSpPr txBox="1"/>
          <p:nvPr>
            <p:custDataLst>
              <p:tags r:id="rId2"/>
            </p:custDataLst>
          </p:nvPr>
        </p:nvSpPr>
        <p:spPr>
          <a:xfrm>
            <a:off x="1969135" y="240030"/>
            <a:ext cx="6246495" cy="70675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拓展案例</a:t>
            </a:r>
            <a:r>
              <a:rPr lang="en-US" altLang="zh-CN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文字冒险游戏</a:t>
            </a:r>
            <a:endParaRPr kumimoji="0" lang="zh-CN" altLang="en-US" sz="40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284851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/>
          <a:srcRect b="2049"/>
          <a:stretch>
            <a:fillRect/>
          </a:stretch>
        </p:blipFill>
        <p:spPr>
          <a:xfrm>
            <a:off x="7870190" y="1224915"/>
            <a:ext cx="3533775" cy="5667375"/>
          </a:xfrm>
          <a:prstGeom prst="rect">
            <a:avLst/>
          </a:prstGeom>
          <a:ln>
            <a:noFill/>
          </a:ln>
        </p:spPr>
      </p:pic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7150100" y="1635943"/>
            <a:ext cx="597552" cy="2306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srgbClr val="053B9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运行结果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任务总结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07795" y="1917065"/>
            <a:ext cx="10145395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任务的知识储备中，介绍了Python中的分支结构和循环结构，并通过图书馆借书流程模拟、超市购物结算模拟、猜电影院座位号等案例，进一步掌握分支结构和循环结构在解决实际问题中的应用。任务最终设计实现了一卡通系统的功能菜单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评价</a:t>
            </a:r>
            <a:endParaRPr kumimoji="0" lang="zh-CN" altLang="en-US" sz="4000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6520" y="2024467"/>
            <a:ext cx="10023858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通过本任务的实践，学会使用分支结构和循环结构解决具体问题，提升逻辑思维能力和程序设计能力。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理解Python中的控制结构的重要性，能够灵活运用于各种开发场景中，为更复杂的项目打下了坚实基础。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</a:p>
        </p:txBody>
      </p:sp>
      <p:sp>
        <p:nvSpPr>
          <p:cNvPr id="16388" name="矩形 2"/>
          <p:cNvSpPr>
            <a:spLocks noChangeArrowheads="1"/>
          </p:cNvSpPr>
          <p:nvPr/>
        </p:nvSpPr>
        <p:spPr bwMode="auto">
          <a:xfrm>
            <a:off x="1063874" y="1577760"/>
            <a:ext cx="68966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校园一卡通系统</a:t>
            </a:r>
            <a:r>
              <a:rPr kumimoji="0" lang="zh-CN" altLang="zh-CN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0" lang="en-US" altLang="zh-CN" sz="3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矩形 7"/>
          <p:cNvSpPr>
            <a:spLocks noChangeArrowheads="1"/>
          </p:cNvSpPr>
          <p:nvPr/>
        </p:nvSpPr>
        <p:spPr bwMode="auto">
          <a:xfrm>
            <a:off x="1203449" y="2519932"/>
            <a:ext cx="9785101" cy="2446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一卡通系统是一种方便学生在校园内进行消费、管理个人信息和实现多种功能的集成一卡解决方案。通过一卡通系统，学生可以方便地进行充值、消费、查询个人信息等操作，同时，管理员也可以通过管理端对卡片进行管理和监控。本项目旨在设计和开发一个功能完善、易于使用的校园一卡通系统，满足学生和管理员的需求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任务分析</a:t>
            </a:r>
          </a:p>
        </p:txBody>
      </p:sp>
      <p:sp>
        <p:nvSpPr>
          <p:cNvPr id="5" name="矩形 7"/>
          <p:cNvSpPr>
            <a:spLocks noChangeArrowheads="1"/>
          </p:cNvSpPr>
          <p:nvPr/>
        </p:nvSpPr>
        <p:spPr bwMode="auto">
          <a:xfrm>
            <a:off x="1063625" y="2118995"/>
            <a:ext cx="10869930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要求设计出一卡通系统的基本菜单。学生菜单可进行以下操作包括：查询个人信息、修改密码、充值卡内余额、消费卡内余额、挂失卡片、查询消费流水等功能；管理员菜单可进行以下操作：为学生开卡、查询学生信息（包括学号、密码、余额、是否禁用、是否报停等）、重置学生密码、挂失学生卡，学生无法登录系统进行任何操作、解锁学生卡，解除禁用状态、销卡，删除学生信息等。在知识储备中介绍分支结构和循环结构，为本任务的实现打下基础。</a:t>
            </a:r>
          </a:p>
        </p:txBody>
      </p:sp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063625" y="1360805"/>
            <a:ext cx="757301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9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校园一卡通系统</a:t>
            </a:r>
            <a:r>
              <a:rPr kumimoji="0" lang="zh-CN" altLang="zh-CN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0" lang="en-US" altLang="zh-CN" sz="3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对角圆角矩形 7"/>
          <p:cNvSpPr/>
          <p:nvPr/>
        </p:nvSpPr>
        <p:spPr bwMode="auto">
          <a:xfrm>
            <a:off x="5088544" y="1675606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>
              <a:latin typeface="+mn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知识储备</a:t>
            </a:r>
          </a:p>
        </p:txBody>
      </p:sp>
      <p:pic>
        <p:nvPicPr>
          <p:cNvPr id="8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1" y="1638300"/>
            <a:ext cx="31575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5259995" y="1784192"/>
            <a:ext cx="3832225" cy="430530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n-ea"/>
                <a:cs typeface="+mn-ea"/>
              </a:rPr>
              <a:t>3.</a:t>
            </a:r>
            <a:r>
              <a:rPr kumimoji="0" lang="en-US" altLang="zh-CN" sz="2800" dirty="0">
                <a:solidFill>
                  <a:schemeClr val="bg1"/>
                </a:solidFill>
                <a:latin typeface="+mn-ea"/>
                <a:cs typeface="+mn-ea"/>
              </a:rPr>
              <a:t>1    </a:t>
            </a:r>
            <a:r>
              <a:rPr kumimoji="0" lang="zh-CN" altLang="en-US" sz="2800" dirty="0">
                <a:solidFill>
                  <a:schemeClr val="bg1"/>
                </a:solidFill>
                <a:latin typeface="+mn-ea"/>
                <a:cs typeface="+mn-ea"/>
              </a:rPr>
              <a:t>分支结构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259995" y="2503148"/>
            <a:ext cx="4175125" cy="430530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3.1.1  if</a:t>
            </a:r>
            <a:r>
              <a:rPr kumimoji="0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</a:rPr>
              <a:t>语句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088255" y="3164205"/>
            <a:ext cx="5027295" cy="2362200"/>
            <a:chOff x="8013" y="5865"/>
            <a:chExt cx="7917" cy="3720"/>
          </a:xfrm>
        </p:grpSpPr>
        <p:sp>
          <p:nvSpPr>
            <p:cNvPr id="3" name="对角圆角矩形 7"/>
            <p:cNvSpPr/>
            <p:nvPr/>
          </p:nvSpPr>
          <p:spPr bwMode="auto">
            <a:xfrm>
              <a:off x="8013" y="5865"/>
              <a:ext cx="6575" cy="1020"/>
            </a:xfrm>
            <a:prstGeom prst="round2DiagRect">
              <a:avLst>
                <a:gd name="adj1" fmla="val 20943"/>
                <a:gd name="adj2" fmla="val 0"/>
              </a:avLst>
            </a:prstGeom>
            <a:solidFill>
              <a:srgbClr val="1353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sz="1800">
                <a:latin typeface="+mn-ea"/>
              </a:endParaRPr>
            </a:p>
          </p:txBody>
        </p:sp>
        <p:sp>
          <p:nvSpPr>
            <p:cNvPr id="15" name="TextBox 10"/>
            <p:cNvSpPr txBox="1">
              <a:spLocks noChangeArrowheads="1"/>
            </p:cNvSpPr>
            <p:nvPr/>
          </p:nvSpPr>
          <p:spPr bwMode="auto">
            <a:xfrm>
              <a:off x="8308" y="8030"/>
              <a:ext cx="7080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90204" pitchFamily="34" charset="0"/>
                <a:buChar char="•"/>
                <a:defRPr kumimoji="1"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0" lang="en-US" dirty="0">
                  <a:solidFill>
                    <a:srgbClr val="595959"/>
                  </a:solidFill>
                  <a:latin typeface="+mn-ea"/>
                  <a:ea typeface="+mn-ea"/>
                  <a:cs typeface="+mn-ea"/>
                </a:rPr>
                <a:t>3.2.2 for</a:t>
              </a:r>
              <a:r>
                <a:rPr kumimoji="0" lang="zh-CN" altLang="en-US" dirty="0">
                  <a:solidFill>
                    <a:srgbClr val="595959"/>
                  </a:solidFill>
                  <a:latin typeface="+mn-ea"/>
                  <a:ea typeface="+mn-ea"/>
                  <a:cs typeface="+mn-ea"/>
                </a:rPr>
                <a:t>遍历循环</a:t>
              </a:r>
            </a:p>
          </p:txBody>
        </p:sp>
        <p:sp>
          <p:nvSpPr>
            <p:cNvPr id="16" name="TextBox 11"/>
            <p:cNvSpPr txBox="1">
              <a:spLocks noChangeArrowheads="1"/>
            </p:cNvSpPr>
            <p:nvPr/>
          </p:nvSpPr>
          <p:spPr bwMode="auto">
            <a:xfrm>
              <a:off x="8188" y="6120"/>
              <a:ext cx="7742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90204" pitchFamily="34" charset="0"/>
                <a:buChar char="•"/>
                <a:defRPr kumimoji="1"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kumimoji="0" lang="en-US" altLang="zh-CN" sz="2800" dirty="0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3.2   </a:t>
              </a:r>
              <a:r>
                <a:rPr kumimoji="0" lang="zh-CN" altLang="en-US" sz="2800" dirty="0">
                  <a:solidFill>
                    <a:schemeClr val="bg1"/>
                  </a:solidFill>
                  <a:latin typeface="+mn-ea"/>
                  <a:ea typeface="+mn-ea"/>
                  <a:cs typeface="+mn-ea"/>
                </a:rPr>
                <a:t>循环结构</a:t>
              </a:r>
            </a:p>
          </p:txBody>
        </p:sp>
        <p:sp>
          <p:nvSpPr>
            <p:cNvPr id="2" name="TextBox 10"/>
            <p:cNvSpPr txBox="1">
              <a:spLocks noChangeArrowheads="1"/>
            </p:cNvSpPr>
            <p:nvPr/>
          </p:nvSpPr>
          <p:spPr bwMode="auto">
            <a:xfrm>
              <a:off x="8308" y="7153"/>
              <a:ext cx="7080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90204" pitchFamily="34" charset="0"/>
                <a:buChar char="•"/>
                <a:defRPr kumimoji="1"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0" lang="en-US" altLang="zh-CN" dirty="0">
                  <a:solidFill>
                    <a:srgbClr val="595959"/>
                  </a:solidFill>
                  <a:latin typeface="+mn-ea"/>
                  <a:ea typeface="+mn-ea"/>
                  <a:cs typeface="+mn-ea"/>
                </a:rPr>
                <a:t>3.2.1 while</a:t>
              </a:r>
              <a:r>
                <a:rPr kumimoji="0" lang="zh-CN" altLang="en-US" dirty="0">
                  <a:solidFill>
                    <a:srgbClr val="595959"/>
                  </a:solidFill>
                  <a:latin typeface="+mn-ea"/>
                  <a:ea typeface="+mn-ea"/>
                  <a:cs typeface="+mn-ea"/>
                </a:rPr>
                <a:t>条件循环</a:t>
              </a:r>
            </a:p>
          </p:txBody>
        </p:sp>
        <p:sp>
          <p:nvSpPr>
            <p:cNvPr id="4" name="TextBox 10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8308" y="8907"/>
              <a:ext cx="7080" cy="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90204" pitchFamily="34" charset="0"/>
                <a:buChar char="•"/>
                <a:defRPr kumimoji="1"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kumimoji="1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kumimoji="0" lang="en-US" dirty="0">
                  <a:solidFill>
                    <a:srgbClr val="595959"/>
                  </a:solidFill>
                  <a:latin typeface="+mn-ea"/>
                  <a:ea typeface="+mn-ea"/>
                  <a:cs typeface="+mn-ea"/>
                </a:rPr>
                <a:t>3.2.3 </a:t>
              </a:r>
              <a:r>
                <a:rPr kumimoji="0" lang="zh-CN" altLang="en-US" dirty="0">
                  <a:solidFill>
                    <a:srgbClr val="595959"/>
                  </a:solidFill>
                  <a:latin typeface="+mn-ea"/>
                  <a:ea typeface="+mn-ea"/>
                  <a:cs typeface="+mn-ea"/>
                </a:rPr>
                <a:t>循环控制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4"/>
          <p:cNvSpPr txBox="1">
            <a:spLocks noChangeArrowheads="1"/>
          </p:cNvSpPr>
          <p:nvPr/>
        </p:nvSpPr>
        <p:spPr bwMode="auto">
          <a:xfrm>
            <a:off x="713418" y="2024657"/>
            <a:ext cx="5948639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90204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anose="020B0604020202090204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anose="020B0604020202090204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anose="020B0604020202090204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90204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90204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90204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90204" pitchFamily="34" charset="0"/>
                <a:ea typeface="宋体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zh-CN" sz="2400" dirty="0"/>
              <a:t>现实生活中，大家在</a:t>
            </a:r>
            <a:r>
              <a:rPr lang="en-US" altLang="zh-CN" sz="2400" dirty="0"/>
              <a:t>12306</a:t>
            </a:r>
            <a:r>
              <a:rPr lang="zh-CN" altLang="zh-CN" sz="2400" dirty="0"/>
              <a:t>网站购票时需要先验证身份，验证通过后可进入购票页面，验证失败则需重新验证。在代码编写工作中，大家可以使用</a:t>
            </a:r>
            <a:r>
              <a:rPr lang="zh-CN" altLang="zh-CN" sz="2400" dirty="0">
                <a:solidFill>
                  <a:srgbClr val="FF0000"/>
                </a:solidFill>
              </a:rPr>
              <a:t>条件语句</a:t>
            </a:r>
            <a:r>
              <a:rPr lang="zh-CN" altLang="zh-CN" sz="2400" dirty="0"/>
              <a:t>为程序</a:t>
            </a:r>
            <a:r>
              <a:rPr lang="zh-CN" altLang="zh-CN" sz="2400" dirty="0">
                <a:solidFill>
                  <a:srgbClr val="FF0000"/>
                </a:solidFill>
              </a:rPr>
              <a:t>增设条件</a:t>
            </a:r>
            <a:r>
              <a:rPr lang="zh-CN" altLang="zh-CN" sz="2400" dirty="0"/>
              <a:t>，使程序</a:t>
            </a:r>
            <a:r>
              <a:rPr lang="zh-CN" altLang="zh-CN" sz="2400" dirty="0">
                <a:solidFill>
                  <a:srgbClr val="FF0000"/>
                </a:solidFill>
              </a:rPr>
              <a:t>产生分支</a:t>
            </a:r>
            <a:r>
              <a:rPr lang="zh-CN" altLang="zh-CN" sz="2400" dirty="0"/>
              <a:t>，进而有选择地执行不同的语句。</a:t>
            </a:r>
            <a:endParaRPr lang="zh-CN" altLang="en-US" sz="2400" dirty="0"/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689869" y="446388"/>
            <a:ext cx="8359775" cy="485140"/>
          </a:xfr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3.1 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分支结构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441" y="2108717"/>
            <a:ext cx="3826528" cy="3425329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102937" y="1564175"/>
            <a:ext cx="10279150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20725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语句由关键字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判断条件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冒号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组成，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zh-CN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语句和从属于该语句的代码段可组成选择结构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标题 1"/>
          <p:cNvSpPr txBox="1"/>
          <p:nvPr/>
        </p:nvSpPr>
        <p:spPr>
          <a:xfrm>
            <a:off x="1733325" y="455463"/>
            <a:ext cx="8360079" cy="53403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if</a:t>
            </a:r>
            <a:r>
              <a:rPr lang="zh-CN" altLang="en-US" sz="32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语句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545996" y="3606198"/>
            <a:ext cx="6766731" cy="1938992"/>
            <a:chOff x="617346" y="3124829"/>
            <a:chExt cx="5797563" cy="1062271"/>
          </a:xfrm>
        </p:grpSpPr>
        <p:sp>
          <p:nvSpPr>
            <p:cNvPr id="7" name="矩形 6"/>
            <p:cNvSpPr/>
            <p:nvPr/>
          </p:nvSpPr>
          <p:spPr>
            <a:xfrm>
              <a:off x="617346" y="3124829"/>
              <a:ext cx="5797562" cy="1062271"/>
            </a:xfrm>
            <a:prstGeom prst="rect">
              <a:avLst/>
            </a:prstGeom>
            <a:noFill/>
            <a:ln>
              <a:solidFill>
                <a:srgbClr val="1353A2"/>
              </a:solidFill>
              <a:prstDash val="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en-US" altLang="zh-CN" sz="24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4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if </a:t>
              </a:r>
              <a:r>
                <a:rPr lang="zh-CN" altLang="en-US" sz="24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条件表达式</a:t>
              </a:r>
              <a:r>
                <a:rPr lang="en-US" altLang="zh-CN" sz="24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24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sz="2400" kern="100" dirty="0">
                  <a:solidFill>
                    <a:srgbClr val="1353A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代码块</a:t>
              </a:r>
              <a:endParaRPr lang="en-US" altLang="zh-CN" sz="24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2400" kern="100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316479" y="3124829"/>
              <a:ext cx="1098430" cy="258134"/>
            </a:xfrm>
            <a:prstGeom prst="rect">
              <a:avLst/>
            </a:prstGeom>
            <a:solidFill>
              <a:srgbClr val="1353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4722" y="2610124"/>
            <a:ext cx="2577364" cy="3127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2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6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7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8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9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1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7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8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0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2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4_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</TotalTime>
  <Words>1898</Words>
  <Application>Microsoft Office PowerPoint</Application>
  <PresentationFormat>宽屏</PresentationFormat>
  <Paragraphs>219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19</vt:i4>
      </vt:variant>
      <vt:variant>
        <vt:lpstr>幻灯片标题</vt:lpstr>
      </vt:variant>
      <vt:variant>
        <vt:i4>43</vt:i4>
      </vt:variant>
    </vt:vector>
  </HeadingPairs>
  <TitlesOfParts>
    <vt:vector size="71" baseType="lpstr">
      <vt:lpstr>等线</vt:lpstr>
      <vt:lpstr>华文新魏</vt:lpstr>
      <vt:lpstr>微软雅黑</vt:lpstr>
      <vt:lpstr>Arial</vt:lpstr>
      <vt:lpstr>Consolas</vt:lpstr>
      <vt:lpstr>Tw Cen MT</vt:lpstr>
      <vt:lpstr>Verdana</vt:lpstr>
      <vt:lpstr>Wingdings</vt:lpstr>
      <vt:lpstr>Wingdings 3</vt:lpstr>
      <vt:lpstr>积分</vt:lpstr>
      <vt:lpstr>1_积分</vt:lpstr>
      <vt:lpstr>2_积分</vt:lpstr>
      <vt:lpstr>3_积分</vt:lpstr>
      <vt:lpstr>4_积分</vt:lpstr>
      <vt:lpstr>2_积分</vt:lpstr>
      <vt:lpstr>3_积分</vt:lpstr>
      <vt:lpstr>5_积分</vt:lpstr>
      <vt:lpstr>4_积分</vt:lpstr>
      <vt:lpstr>2_积分</vt:lpstr>
      <vt:lpstr>6_积分</vt:lpstr>
      <vt:lpstr>7_积分</vt:lpstr>
      <vt:lpstr>8_积分</vt:lpstr>
      <vt:lpstr>9_积分</vt:lpstr>
      <vt:lpstr>11_积分</vt:lpstr>
      <vt:lpstr>7_积分</vt:lpstr>
      <vt:lpstr>8_积分</vt:lpstr>
      <vt:lpstr>10_积分</vt:lpstr>
      <vt:lpstr>12_积分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3.1 分支结构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3.2 循环结构（while语句）</vt:lpstr>
      <vt:lpstr>3.2 循环结构（FOR语句）</vt:lpstr>
      <vt:lpstr>循环嵌套</vt:lpstr>
      <vt:lpstr>while循环嵌套</vt:lpstr>
      <vt:lpstr>for循环嵌套</vt:lpstr>
      <vt:lpstr>循环控制</vt:lpstr>
      <vt:lpstr>循环控制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JING</dc:creator>
  <cp:lastModifiedBy>guojing</cp:lastModifiedBy>
  <cp:revision>228</cp:revision>
  <dcterms:created xsi:type="dcterms:W3CDTF">2024-08-13T06:51:20Z</dcterms:created>
  <dcterms:modified xsi:type="dcterms:W3CDTF">2024-08-20T07:18:29Z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CCE1B0BF16E7979E2DD1BA6669E39D95_43</vt:lpwstr>
  </property>
  <property fmtid="{D5CDD505-2E9C-101B-9397-08002B2CF9AE}" pid="3" name="KSOProductBuildVer">
    <vt:lpwstr>2052-6.7.1.8828</vt:lpwstr>
  </property>
</Properties>
</file>